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y="5143500" cx="9144000"/>
  <p:notesSz cx="6858000" cy="9144000"/>
  <p:embeddedFontLst>
    <p:embeddedFont>
      <p:font typeface="Lato"/>
      <p:regular r:id="rId27"/>
      <p:bold r:id="rId28"/>
      <p:italic r:id="rId29"/>
      <p:boldItalic r:id="rId30"/>
    </p:embeddedFont>
    <p:embeddedFont>
      <p:font typeface="Average"/>
      <p:regular r:id="rId31"/>
    </p:embeddedFont>
    <p:embeddedFont>
      <p:font typeface="Oswald"/>
      <p:regular r:id="rId32"/>
      <p:bold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B778D49-6594-42E3-B428-EC6A781F9ADC}">
  <a:tblStyle styleId="{BB778D49-6594-42E3-B428-EC6A781F9ADC}"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font" Target="fonts/Lato-bold.fntdata"/><Relationship Id="rId27" Type="http://schemas.openxmlformats.org/officeDocument/2006/relationships/font" Target="fonts/Lato-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Lato-italic.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Average-regular.fntdata"/><Relationship Id="rId30" Type="http://schemas.openxmlformats.org/officeDocument/2006/relationships/font" Target="fonts/Lato-boldItalic.fntdata"/><Relationship Id="rId11" Type="http://schemas.openxmlformats.org/officeDocument/2006/relationships/slide" Target="slides/slide5.xml"/><Relationship Id="rId33" Type="http://schemas.openxmlformats.org/officeDocument/2006/relationships/font" Target="fonts/Oswald-bold.fntdata"/><Relationship Id="rId10" Type="http://schemas.openxmlformats.org/officeDocument/2006/relationships/slide" Target="slides/slide4.xml"/><Relationship Id="rId32" Type="http://schemas.openxmlformats.org/officeDocument/2006/relationships/font" Target="fonts/Oswald-regular.fnt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b98b343a25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b98b343a25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dab07aace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dab07aace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b98b343a25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b98b343a25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457200" lvl="0" marL="0" rtl="0" algn="l">
              <a:lnSpc>
                <a:spcPct val="100000"/>
              </a:lnSpc>
              <a:spcBef>
                <a:spcPts val="0"/>
              </a:spcBef>
              <a:spcAft>
                <a:spcPts val="0"/>
              </a:spcAft>
              <a:buNone/>
            </a:pPr>
            <a:r>
              <a:rPr lang="en" sz="1400">
                <a:solidFill>
                  <a:schemeClr val="dk1"/>
                </a:solidFill>
                <a:latin typeface="Times New Roman"/>
                <a:ea typeface="Times New Roman"/>
                <a:cs typeface="Times New Roman"/>
                <a:sym typeface="Times New Roman"/>
              </a:rPr>
              <a:t> started by describing Paul and his interests,</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800"/>
              </a:spcBef>
              <a:spcAft>
                <a:spcPts val="0"/>
              </a:spcAft>
              <a:buNone/>
            </a:pPr>
            <a:r>
              <a:rPr lang="en" sz="1400">
                <a:solidFill>
                  <a:schemeClr val="dk1"/>
                </a:solidFill>
                <a:latin typeface="Times New Roman"/>
                <a:ea typeface="Times New Roman"/>
                <a:cs typeface="Times New Roman"/>
                <a:sym typeface="Times New Roman"/>
              </a:rPr>
              <a:t> then described how he helped another individual then proceeded to explain why he needed the participants' help.</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800"/>
              </a:spcBef>
              <a:spcAft>
                <a:spcPts val="0"/>
              </a:spcAft>
              <a:buNone/>
            </a:pPr>
            <a:r>
              <a:rPr lang="en" sz="1400">
                <a:solidFill>
                  <a:schemeClr val="dk1"/>
                </a:solidFill>
                <a:latin typeface="Times New Roman"/>
                <a:ea typeface="Times New Roman"/>
                <a:cs typeface="Times New Roman"/>
                <a:sym typeface="Times New Roman"/>
              </a:rPr>
              <a:t> The first vignette portrayed Paul as a helpful, kind person.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800"/>
              </a:spcBef>
              <a:spcAft>
                <a:spcPts val="0"/>
              </a:spcAft>
              <a:buNone/>
            </a:pPr>
            <a:r>
              <a:rPr lang="en" sz="1400">
                <a:solidFill>
                  <a:schemeClr val="dk1"/>
                </a:solidFill>
                <a:latin typeface="Times New Roman"/>
                <a:ea typeface="Times New Roman"/>
                <a:cs typeface="Times New Roman"/>
                <a:sym typeface="Times New Roman"/>
              </a:rPr>
              <a:t>key phrases like, “he was super helpful”, “because of him I got a good grade”, “had a positive attitude and was supportive”</a:t>
            </a:r>
            <a:r>
              <a:rPr b="1" lang="en" sz="1400">
                <a:solidFill>
                  <a:schemeClr val="dk1"/>
                </a:solidFill>
                <a:latin typeface="Times New Roman"/>
                <a:ea typeface="Times New Roman"/>
                <a:cs typeface="Times New Roman"/>
                <a:sym typeface="Times New Roman"/>
              </a:rPr>
              <a:t>. </a:t>
            </a:r>
            <a:endParaRPr b="1" sz="1400">
              <a:solidFill>
                <a:schemeClr val="dk1"/>
              </a:solidFill>
              <a:latin typeface="Times New Roman"/>
              <a:ea typeface="Times New Roman"/>
              <a:cs typeface="Times New Roman"/>
              <a:sym typeface="Times New Roman"/>
            </a:endParaRPr>
          </a:p>
          <a:p>
            <a:pPr indent="457200" lvl="0" marL="0" rtl="0" algn="l">
              <a:lnSpc>
                <a:spcPct val="100000"/>
              </a:lnSpc>
              <a:spcBef>
                <a:spcPts val="800"/>
              </a:spcBef>
              <a:spcAft>
                <a:spcPts val="0"/>
              </a:spcAft>
              <a:buNone/>
            </a:pPr>
            <a:r>
              <a:rPr lang="en" sz="1400">
                <a:solidFill>
                  <a:schemeClr val="dk1"/>
                </a:solidFill>
                <a:latin typeface="Times New Roman"/>
                <a:ea typeface="Times New Roman"/>
                <a:cs typeface="Times New Roman"/>
                <a:sym typeface="Times New Roman"/>
              </a:rPr>
              <a:t>The second vignette portrayed  “Paul” as an unhelpful, unapproachable person.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800"/>
              </a:spcBef>
              <a:spcAft>
                <a:spcPts val="0"/>
              </a:spcAft>
              <a:buNone/>
            </a:pPr>
            <a:r>
              <a:rPr lang="en" sz="1400">
                <a:solidFill>
                  <a:schemeClr val="dk1"/>
                </a:solidFill>
                <a:latin typeface="Times New Roman"/>
                <a:ea typeface="Times New Roman"/>
                <a:cs typeface="Times New Roman"/>
                <a:sym typeface="Times New Roman"/>
              </a:rPr>
              <a:t> key phrases “he was super unhelpful”, “really bad attitude and morale”, “put down my work and made me feel bad”, “got a bad grade because of him”. </a:t>
            </a:r>
            <a:endParaRPr sz="1400">
              <a:solidFill>
                <a:schemeClr val="dk1"/>
              </a:solidFill>
              <a:latin typeface="Times New Roman"/>
              <a:ea typeface="Times New Roman"/>
              <a:cs typeface="Times New Roman"/>
              <a:sym typeface="Times New Roman"/>
            </a:endParaRPr>
          </a:p>
          <a:p>
            <a:pPr indent="457200" lvl="0" marL="0" rtl="0" algn="l">
              <a:lnSpc>
                <a:spcPct val="100000"/>
              </a:lnSpc>
              <a:spcBef>
                <a:spcPts val="800"/>
              </a:spcBef>
              <a:spcAft>
                <a:spcPts val="800"/>
              </a:spcAft>
              <a:buClr>
                <a:schemeClr val="dk1"/>
              </a:buClr>
              <a:buSzPts val="1100"/>
              <a:buFont typeface="Arial"/>
              <a:buNone/>
            </a:pPr>
            <a:r>
              <a:rPr lang="en" sz="1400">
                <a:solidFill>
                  <a:schemeClr val="dk1"/>
                </a:solidFill>
                <a:latin typeface="Times New Roman"/>
                <a:ea typeface="Times New Roman"/>
                <a:cs typeface="Times New Roman"/>
                <a:sym typeface="Times New Roman"/>
              </a:rPr>
              <a:t>Based on Paul's interaction with the other individual explained in the vignette the participants had to answer a series of questions</a:t>
            </a:r>
            <a:endParaRPr sz="130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b98b343a25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b98b343a25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 sz="1500">
                <a:solidFill>
                  <a:schemeClr val="dk1"/>
                </a:solidFill>
                <a:latin typeface="Times New Roman"/>
                <a:ea typeface="Times New Roman"/>
                <a:cs typeface="Times New Roman"/>
                <a:sym typeface="Times New Roman"/>
              </a:rPr>
              <a:t> The questions consisted of participants' age, gender, religiosity, religion, parents’ marital status, how much the participant was willing to donate to Paul (in minutes) and a short description of why they chose that amount of time. </a:t>
            </a:r>
            <a:endParaRPr sz="1500">
              <a:solidFill>
                <a:schemeClr val="dk1"/>
              </a:solidFill>
              <a:latin typeface="Times New Roman"/>
              <a:ea typeface="Times New Roman"/>
              <a:cs typeface="Times New Roman"/>
              <a:sym typeface="Times New Roman"/>
            </a:endParaRPr>
          </a:p>
          <a:p>
            <a:pPr indent="0" lvl="0" marL="0" rtl="0" algn="l">
              <a:lnSpc>
                <a:spcPct val="150000"/>
              </a:lnSpc>
              <a:spcBef>
                <a:spcPts val="800"/>
              </a:spcBef>
              <a:spcAft>
                <a:spcPts val="0"/>
              </a:spcAft>
              <a:buClr>
                <a:schemeClr val="dk1"/>
              </a:buClr>
              <a:buSzPts val="1100"/>
              <a:buFont typeface="Arial"/>
              <a:buNone/>
            </a:pPr>
            <a:r>
              <a:t/>
            </a:r>
            <a:endParaRPr sz="1500">
              <a:solidFill>
                <a:schemeClr val="dk1"/>
              </a:solidFill>
              <a:latin typeface="Times New Roman"/>
              <a:ea typeface="Times New Roman"/>
              <a:cs typeface="Times New Roman"/>
              <a:sym typeface="Times New Roman"/>
            </a:endParaRPr>
          </a:p>
          <a:p>
            <a:pPr indent="0" lvl="0" marL="0" rtl="0" algn="l">
              <a:lnSpc>
                <a:spcPct val="150000"/>
              </a:lnSpc>
              <a:spcBef>
                <a:spcPts val="800"/>
              </a:spcBef>
              <a:spcAft>
                <a:spcPts val="0"/>
              </a:spcAft>
              <a:buClr>
                <a:schemeClr val="dk1"/>
              </a:buClr>
              <a:buSzPts val="1100"/>
              <a:buFont typeface="Arial"/>
              <a:buNone/>
            </a:pPr>
            <a:r>
              <a:rPr lang="en" sz="1500">
                <a:solidFill>
                  <a:schemeClr val="dk1"/>
                </a:solidFill>
                <a:latin typeface="Oswald"/>
                <a:ea typeface="Oswald"/>
                <a:cs typeface="Oswald"/>
                <a:sym typeface="Oswald"/>
              </a:rPr>
              <a:t>Main variable tested was the amount of time that participants were willing to donate</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Clr>
                <a:schemeClr val="dk1"/>
              </a:buClr>
              <a:buSzPts val="1100"/>
              <a:buFont typeface="Arial"/>
              <a:buNone/>
            </a:pPr>
            <a:r>
              <a:rPr lang="en" sz="1500">
                <a:solidFill>
                  <a:schemeClr val="dk1"/>
                </a:solidFill>
                <a:latin typeface="Oswald"/>
                <a:ea typeface="Oswald"/>
                <a:cs typeface="Oswald"/>
                <a:sym typeface="Oswald"/>
              </a:rPr>
              <a:t> </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Clr>
                <a:schemeClr val="dk1"/>
              </a:buClr>
              <a:buSzPts val="1100"/>
              <a:buFont typeface="Arial"/>
              <a:buNone/>
            </a:pPr>
            <a:r>
              <a:rPr lang="en" sz="1500">
                <a:solidFill>
                  <a:schemeClr val="dk1"/>
                </a:solidFill>
                <a:latin typeface="Oswald"/>
                <a:ea typeface="Oswald"/>
                <a:cs typeface="Oswald"/>
                <a:sym typeface="Oswald"/>
              </a:rPr>
              <a:t>Expected primary outcome variable would pertain to how much the participants were willing to volunteer to help Paul with some homework-related task. </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Clr>
                <a:schemeClr val="dk1"/>
              </a:buClr>
              <a:buSzPts val="1100"/>
              <a:buFont typeface="Arial"/>
              <a:buNone/>
            </a:pPr>
            <a:r>
              <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Clr>
                <a:schemeClr val="dk1"/>
              </a:buClr>
              <a:buSzPts val="1100"/>
              <a:buFont typeface="Arial"/>
              <a:buNone/>
            </a:pPr>
            <a:r>
              <a:rPr lang="en" sz="1500">
                <a:solidFill>
                  <a:schemeClr val="dk1"/>
                </a:solidFill>
                <a:latin typeface="Oswald"/>
                <a:ea typeface="Oswald"/>
                <a:cs typeface="Oswald"/>
                <a:sym typeface="Oswald"/>
              </a:rPr>
              <a:t>Anticipated that more people would be willing to donate more time to the version of Paul who is portrayed in a positive manner. </a:t>
            </a:r>
            <a:endParaRPr b="1" sz="1500">
              <a:solidFill>
                <a:schemeClr val="dk1"/>
              </a:solidFill>
              <a:latin typeface="Oswald"/>
              <a:ea typeface="Oswald"/>
              <a:cs typeface="Oswald"/>
              <a:sym typeface="Oswald"/>
            </a:endParaRPr>
          </a:p>
          <a:p>
            <a:pPr indent="0" lvl="0" marL="0" rtl="0" algn="l">
              <a:lnSpc>
                <a:spcPct val="150000"/>
              </a:lnSpc>
              <a:spcBef>
                <a:spcPts val="800"/>
              </a:spcBef>
              <a:spcAft>
                <a:spcPts val="800"/>
              </a:spcAft>
              <a:buClr>
                <a:schemeClr val="dk1"/>
              </a:buClr>
              <a:buSzPts val="1100"/>
              <a:buFont typeface="Arial"/>
              <a:buNone/>
            </a:pPr>
            <a:r>
              <a:t/>
            </a:r>
            <a:endParaRPr sz="15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dab07aaceb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dab07aace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600">
                <a:solidFill>
                  <a:schemeClr val="dk1"/>
                </a:solidFill>
                <a:latin typeface="Times New Roman"/>
                <a:ea typeface="Times New Roman"/>
                <a:cs typeface="Times New Roman"/>
                <a:sym typeface="Times New Roman"/>
              </a:rPr>
              <a:t> primary analysis- two-way analysis of Variance using helping (in terms of minutes allocated) as the dependent variable and with Paul’s reputation (positive or negative light) and gender as the independent variables.</a:t>
            </a:r>
            <a:endParaRPr sz="1600">
              <a:solidFill>
                <a:schemeClr val="dk1"/>
              </a:solidFill>
              <a:latin typeface="Times New Roman"/>
              <a:ea typeface="Times New Roman"/>
              <a:cs typeface="Times New Roman"/>
              <a:sym typeface="Times New Roman"/>
            </a:endParaRPr>
          </a:p>
          <a:p>
            <a:pPr indent="0" lvl="0" marL="0" rtl="0" algn="l">
              <a:lnSpc>
                <a:spcPct val="115000"/>
              </a:lnSpc>
              <a:spcBef>
                <a:spcPts val="800"/>
              </a:spcBef>
              <a:spcAft>
                <a:spcPts val="0"/>
              </a:spcAft>
              <a:buNone/>
            </a:pPr>
            <a:r>
              <a:rPr lang="en" sz="1600">
                <a:solidFill>
                  <a:schemeClr val="dk1"/>
                </a:solidFill>
                <a:latin typeface="Times New Roman"/>
                <a:ea typeface="Times New Roman"/>
                <a:cs typeface="Times New Roman"/>
                <a:sym typeface="Times New Roman"/>
              </a:rPr>
              <a:t>People were more likely to want to help the “good” Paul than the “bad” Paul. </a:t>
            </a:r>
            <a:endParaRPr sz="1600">
              <a:solidFill>
                <a:schemeClr val="dk1"/>
              </a:solidFill>
              <a:latin typeface="Times New Roman"/>
              <a:ea typeface="Times New Roman"/>
              <a:cs typeface="Times New Roman"/>
              <a:sym typeface="Times New Roman"/>
            </a:endParaRPr>
          </a:p>
          <a:p>
            <a:pPr indent="0" lvl="0" marL="0" rtl="0" algn="l">
              <a:lnSpc>
                <a:spcPct val="115000"/>
              </a:lnSpc>
              <a:spcBef>
                <a:spcPts val="800"/>
              </a:spcBef>
              <a:spcAft>
                <a:spcPts val="0"/>
              </a:spcAft>
              <a:buNone/>
            </a:pPr>
            <a:r>
              <a:rPr lang="en" sz="1600">
                <a:solidFill>
                  <a:schemeClr val="dk1"/>
                </a:solidFill>
                <a:latin typeface="Times New Roman"/>
                <a:ea typeface="Times New Roman"/>
                <a:cs typeface="Times New Roman"/>
                <a:sym typeface="Times New Roman"/>
              </a:rPr>
              <a:t>gender - this effect was driven by the fact that on average, women were more helpful than men.</a:t>
            </a:r>
            <a:endParaRPr sz="1600">
              <a:solidFill>
                <a:schemeClr val="dk1"/>
              </a:solidFill>
              <a:latin typeface="Times New Roman"/>
              <a:ea typeface="Times New Roman"/>
              <a:cs typeface="Times New Roman"/>
              <a:sym typeface="Times New Roman"/>
            </a:endParaRPr>
          </a:p>
          <a:p>
            <a:pPr indent="0" lvl="0" marL="0" rtl="0" algn="l">
              <a:lnSpc>
                <a:spcPct val="115000"/>
              </a:lnSpc>
              <a:spcBef>
                <a:spcPts val="800"/>
              </a:spcBef>
              <a:spcAft>
                <a:spcPts val="0"/>
              </a:spcAft>
              <a:buNone/>
            </a:pPr>
            <a:r>
              <a:t/>
            </a:r>
            <a:endParaRPr sz="1300">
              <a:solidFill>
                <a:schemeClr val="dk1"/>
              </a:solidFill>
              <a:latin typeface="Oswald"/>
              <a:ea typeface="Oswald"/>
              <a:cs typeface="Oswald"/>
              <a:sym typeface="Oswald"/>
            </a:endParaRPr>
          </a:p>
          <a:p>
            <a:pPr indent="0" lvl="0" marL="0" rtl="0" algn="l">
              <a:lnSpc>
                <a:spcPct val="115000"/>
              </a:lnSpc>
              <a:spcBef>
                <a:spcPts val="800"/>
              </a:spcBef>
              <a:spcAft>
                <a:spcPts val="800"/>
              </a:spcAft>
              <a:buClr>
                <a:schemeClr val="dk1"/>
              </a:buClr>
              <a:buSzPts val="1100"/>
              <a:buFont typeface="Arial"/>
              <a:buNone/>
            </a:pPr>
            <a:r>
              <a:t/>
            </a:r>
            <a:endParaRPr sz="1300">
              <a:solidFill>
                <a:schemeClr val="dk1"/>
              </a:solidFill>
              <a:latin typeface="Oswald"/>
              <a:ea typeface="Oswald"/>
              <a:cs typeface="Oswald"/>
              <a:sym typeface="Oswa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dab07aaceb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dab07aaceb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36550" lvl="1" marL="914400" rtl="0" algn="l">
              <a:lnSpc>
                <a:spcPct val="115000"/>
              </a:lnSpc>
              <a:spcBef>
                <a:spcPts val="0"/>
              </a:spcBef>
              <a:spcAft>
                <a:spcPts val="0"/>
              </a:spcAft>
              <a:buClr>
                <a:schemeClr val="dk1"/>
              </a:buClr>
              <a:buSzPts val="1700"/>
              <a:buFont typeface="Times New Roman"/>
              <a:buChar char="○"/>
            </a:pPr>
            <a:r>
              <a:rPr lang="en" sz="1700">
                <a:solidFill>
                  <a:schemeClr val="dk1"/>
                </a:solidFill>
                <a:latin typeface="Times New Roman"/>
                <a:ea typeface="Times New Roman"/>
                <a:cs typeface="Times New Roman"/>
                <a:sym typeface="Times New Roman"/>
              </a:rPr>
              <a:t>People who identified as more religious were generally more helpful, regardless of the experimental conditions that they were in.</a:t>
            </a:r>
            <a:endParaRPr sz="1700">
              <a:solidFill>
                <a:schemeClr val="dk1"/>
              </a:solidFill>
              <a:latin typeface="Times New Roman"/>
              <a:ea typeface="Times New Roman"/>
              <a:cs typeface="Times New Roman"/>
              <a:sym typeface="Times New Roman"/>
            </a:endParaRPr>
          </a:p>
          <a:p>
            <a:pPr indent="-285750" lvl="1" marL="914400" rtl="0" algn="l">
              <a:lnSpc>
                <a:spcPct val="115000"/>
              </a:lnSpc>
              <a:spcBef>
                <a:spcPts val="0"/>
              </a:spcBef>
              <a:spcAft>
                <a:spcPts val="0"/>
              </a:spcAft>
              <a:buClr>
                <a:schemeClr val="dk1"/>
              </a:buClr>
              <a:buSzPts val="900"/>
              <a:buFont typeface="Times New Roman"/>
              <a:buChar char="○"/>
            </a:pPr>
            <a:r>
              <a:rPr lang="en" sz="1800">
                <a:solidFill>
                  <a:schemeClr val="dk1"/>
                </a:solidFill>
                <a:latin typeface="Times New Roman"/>
                <a:ea typeface="Times New Roman"/>
                <a:cs typeface="Times New Roman"/>
                <a:sym typeface="Times New Roman"/>
              </a:rPr>
              <a:t>Ages effect on helping was trending towards significant but it was not statically significant enough to be a trend.</a:t>
            </a:r>
            <a:endParaRPr sz="1800">
              <a:solidFill>
                <a:schemeClr val="dk1"/>
              </a:solidFill>
              <a:latin typeface="Times New Roman"/>
              <a:ea typeface="Times New Roman"/>
              <a:cs typeface="Times New Roman"/>
              <a:sym typeface="Times New Roman"/>
            </a:endParaRPr>
          </a:p>
          <a:p>
            <a:pPr indent="-336550" lvl="1" marL="914400" rtl="0" algn="l">
              <a:lnSpc>
                <a:spcPct val="115000"/>
              </a:lnSpc>
              <a:spcBef>
                <a:spcPts val="0"/>
              </a:spcBef>
              <a:spcAft>
                <a:spcPts val="0"/>
              </a:spcAft>
              <a:buClr>
                <a:schemeClr val="dk1"/>
              </a:buClr>
              <a:buSzPts val="1700"/>
              <a:buChar char="○"/>
            </a:pPr>
            <a:r>
              <a:rPr lang="en" sz="1700">
                <a:solidFill>
                  <a:schemeClr val="dk1"/>
                </a:solidFill>
                <a:latin typeface="Times New Roman"/>
                <a:ea typeface="Times New Roman"/>
                <a:cs typeface="Times New Roman"/>
                <a:sym typeface="Times New Roman"/>
              </a:rPr>
              <a:t>No data was significant enough to show that parents marital status correlated to rates of prosociality.</a:t>
            </a:r>
            <a:endParaRPr sz="1700">
              <a:solidFill>
                <a:schemeClr val="dk1"/>
              </a:solidFill>
              <a:latin typeface="Trebuchet MS"/>
              <a:ea typeface="Trebuchet MS"/>
              <a:cs typeface="Trebuchet MS"/>
              <a:sym typeface="Trebuchet MS"/>
            </a:endParaRPr>
          </a:p>
          <a:p>
            <a:pPr indent="0" lvl="0" marL="914400" rtl="0" algn="l">
              <a:lnSpc>
                <a:spcPct val="115000"/>
              </a:lnSpc>
              <a:spcBef>
                <a:spcPts val="1600"/>
              </a:spcBef>
              <a:spcAft>
                <a:spcPts val="0"/>
              </a:spcAft>
              <a:buNone/>
            </a:pPr>
            <a:r>
              <a:t/>
            </a:r>
            <a:endParaRPr sz="1800">
              <a:solidFill>
                <a:schemeClr val="dk1"/>
              </a:solidFill>
              <a:latin typeface="Times New Roman"/>
              <a:ea typeface="Times New Roman"/>
              <a:cs typeface="Times New Roman"/>
              <a:sym typeface="Times New Roman"/>
            </a:endParaRPr>
          </a:p>
          <a:p>
            <a:pPr indent="0" lvl="0" marL="0" rtl="0" algn="l">
              <a:spcBef>
                <a:spcPts val="160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dab07aaceb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dab07aaceb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23850" lvl="1" marL="914400" rtl="0" algn="l">
              <a:lnSpc>
                <a:spcPct val="115000"/>
              </a:lnSpc>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But why? Conway and Peetz’s (2012) theory of moral behavior being controlled by a negative feedback mechanism illuminates the subconscious want to help people based on how individuals are treated, negatively or positively.</a:t>
            </a:r>
            <a:endParaRPr sz="1500">
              <a:solidFill>
                <a:schemeClr val="dk1"/>
              </a:solidFill>
              <a:latin typeface="Times New Roman"/>
              <a:ea typeface="Times New Roman"/>
              <a:cs typeface="Times New Roman"/>
              <a:sym typeface="Times New Roman"/>
            </a:endParaRPr>
          </a:p>
          <a:p>
            <a:pPr indent="-323850" lvl="1" marL="914400" rtl="0" algn="l">
              <a:lnSpc>
                <a:spcPct val="115000"/>
              </a:lnSpc>
              <a:spcBef>
                <a:spcPts val="0"/>
              </a:spcBef>
              <a:spcAft>
                <a:spcPts val="0"/>
              </a:spcAft>
              <a:buClr>
                <a:schemeClr val="dk1"/>
              </a:buClr>
              <a:buSzPts val="1500"/>
              <a:buFont typeface="Times New Roman"/>
              <a:buChar char="○"/>
            </a:pPr>
            <a:r>
              <a:rPr lang="en" sz="1500">
                <a:solidFill>
                  <a:schemeClr val="dk1"/>
                </a:solidFill>
                <a:latin typeface="Times New Roman"/>
                <a:ea typeface="Times New Roman"/>
                <a:cs typeface="Times New Roman"/>
                <a:sym typeface="Times New Roman"/>
              </a:rPr>
              <a:t>This mechanism will subconsciously prevent a person from interacting with that negatively behaved individual as much as they can in the future. It creates a damage control response to protect themself from getting hurt</a:t>
            </a:r>
            <a:endParaRPr sz="1500">
              <a:solidFill>
                <a:schemeClr val="dk1"/>
              </a:solidFill>
              <a:latin typeface="Times New Roman"/>
              <a:ea typeface="Times New Roman"/>
              <a:cs typeface="Times New Roman"/>
              <a:sym typeface="Times New Roman"/>
            </a:endParaRPr>
          </a:p>
          <a:p>
            <a:pPr indent="0" lvl="0" marL="0" rtl="0" algn="l">
              <a:spcBef>
                <a:spcPts val="800"/>
              </a:spcBef>
              <a:spcAft>
                <a:spcPts val="0"/>
              </a:spcAft>
              <a:buNone/>
            </a:pPr>
            <a:r>
              <a:t/>
            </a:r>
            <a:endParaRPr sz="1300">
              <a:solidFill>
                <a:schemeClr val="dk1"/>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dab07aaceb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dab07aaceb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l">
              <a:lnSpc>
                <a:spcPct val="115000"/>
              </a:lnSpc>
              <a:spcBef>
                <a:spcPts val="0"/>
              </a:spcBef>
              <a:spcAft>
                <a:spcPts val="0"/>
              </a:spcAft>
              <a:buClr>
                <a:schemeClr val="dk1"/>
              </a:buClr>
              <a:buSzPts val="1100"/>
              <a:buFont typeface="Arial"/>
              <a:buNone/>
            </a:pPr>
            <a:r>
              <a:rPr lang="en" sz="1800">
                <a:solidFill>
                  <a:schemeClr val="dk1"/>
                </a:solidFill>
                <a:latin typeface="Oswald"/>
                <a:ea typeface="Oswald"/>
                <a:cs typeface="Oswald"/>
                <a:sym typeface="Oswald"/>
              </a:rPr>
              <a:t>Women and men tend to observe different social norms around the world, and depending on the contexts of situations different behaviors are expected from the different genders.</a:t>
            </a:r>
            <a:endParaRPr sz="1800">
              <a:solidFill>
                <a:schemeClr val="dk1"/>
              </a:solidFill>
              <a:latin typeface="Oswald"/>
              <a:ea typeface="Oswald"/>
              <a:cs typeface="Oswald"/>
              <a:sym typeface="Oswald"/>
            </a:endParaRPr>
          </a:p>
          <a:p>
            <a:pPr indent="0" lvl="0" marL="0" rtl="0" algn="l">
              <a:spcBef>
                <a:spcPts val="800"/>
              </a:spcBef>
              <a:spcAft>
                <a:spcPts val="0"/>
              </a:spcAft>
              <a:buNone/>
            </a:pPr>
            <a:r>
              <a:t/>
            </a:r>
            <a:endParaRPr sz="10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dab07aaceb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dab07aaceb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defe7ea64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defe7ea64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b98b343a25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b98b343a25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300"/>
              <a:t>i</a:t>
            </a:r>
            <a:r>
              <a:rPr lang="en" sz="1300"/>
              <a:t>nterpersonal - how peers interact , relationships </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rPr lang="en" sz="1300"/>
              <a:t>Groups without close ties- peers in schools, co-workers, </a:t>
            </a:r>
            <a:endParaRPr sz="13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dab07aaceb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dab07aaceb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b98b343a25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b98b343a25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300">
                <a:solidFill>
                  <a:schemeClr val="dk1"/>
                </a:solidFill>
              </a:rPr>
              <a:t>Social standards- stealing is bad, call 911 and community service </a:t>
            </a:r>
            <a:endParaRPr sz="1300">
              <a:solidFill>
                <a:schemeClr val="dk1"/>
              </a:solidFill>
            </a:endParaRPr>
          </a:p>
          <a:p>
            <a:pPr indent="0" lvl="0" marL="0" rtl="0" algn="l">
              <a:spcBef>
                <a:spcPts val="0"/>
              </a:spcBef>
              <a:spcAft>
                <a:spcPts val="0"/>
              </a:spcAft>
              <a:buNone/>
            </a:pPr>
            <a:r>
              <a:rPr lang="en" sz="1300">
                <a:solidFill>
                  <a:schemeClr val="dk1"/>
                </a:solidFill>
              </a:rPr>
              <a:t>Political service- jury duty, volunteering at the polls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0" rtl="0" algn="l">
              <a:spcBef>
                <a:spcPts val="0"/>
              </a:spcBef>
              <a:spcAft>
                <a:spcPts val="0"/>
              </a:spcAft>
              <a:buNone/>
            </a:pPr>
            <a:r>
              <a:rPr lang="en" sz="1300">
                <a:solidFill>
                  <a:schemeClr val="dk1"/>
                </a:solidFill>
              </a:rPr>
              <a:t>Decision making_ altruistic or selfish </a:t>
            </a:r>
            <a:endParaRPr sz="1300">
              <a:solidFill>
                <a:schemeClr val="dk1"/>
              </a:solidFill>
            </a:endParaRPr>
          </a:p>
          <a:p>
            <a:pPr indent="0" lvl="0" marL="0" rtl="0" algn="l">
              <a:spcBef>
                <a:spcPts val="0"/>
              </a:spcBef>
              <a:spcAft>
                <a:spcPts val="0"/>
              </a:spcAft>
              <a:buNone/>
            </a:pPr>
            <a:r>
              <a:t/>
            </a:r>
            <a:endParaRPr sz="1300">
              <a:solidFill>
                <a:schemeClr val="dk1"/>
              </a:solidFill>
            </a:endParaRPr>
          </a:p>
          <a:p>
            <a:pPr indent="0" lvl="0" marL="0" rtl="0" algn="l">
              <a:lnSpc>
                <a:spcPct val="150000"/>
              </a:lnSpc>
              <a:spcBef>
                <a:spcPts val="0"/>
              </a:spcBef>
              <a:spcAft>
                <a:spcPts val="0"/>
              </a:spcAft>
              <a:buNone/>
            </a:pPr>
            <a:r>
              <a:rPr lang="en" sz="1400">
                <a:solidFill>
                  <a:schemeClr val="dk1"/>
                </a:solidFill>
                <a:latin typeface="Times New Roman"/>
                <a:ea typeface="Times New Roman"/>
                <a:cs typeface="Times New Roman"/>
                <a:sym typeface="Times New Roman"/>
              </a:rPr>
              <a:t>It is also essential in understanding what leads a person to make a decision, especially ones that will affect another person</a:t>
            </a:r>
            <a:endParaRPr sz="1400">
              <a:solidFill>
                <a:schemeClr val="dk1"/>
              </a:solidFill>
              <a:latin typeface="Times New Roman"/>
              <a:ea typeface="Times New Roman"/>
              <a:cs typeface="Times New Roman"/>
              <a:sym typeface="Times New Roman"/>
            </a:endParaRPr>
          </a:p>
          <a:p>
            <a:pPr indent="0" lvl="0" marL="0" rtl="0" algn="l">
              <a:lnSpc>
                <a:spcPct val="150000"/>
              </a:lnSpc>
              <a:spcBef>
                <a:spcPts val="800"/>
              </a:spcBef>
              <a:spcAft>
                <a:spcPts val="0"/>
              </a:spcAft>
              <a:buNone/>
            </a:pPr>
            <a:r>
              <a:rPr lang="en" sz="1400">
                <a:solidFill>
                  <a:schemeClr val="dk1"/>
                </a:solidFill>
                <a:latin typeface="Times New Roman"/>
                <a:ea typeface="Times New Roman"/>
                <a:cs typeface="Times New Roman"/>
                <a:sym typeface="Times New Roman"/>
              </a:rPr>
              <a:t>For example, if you were to witness a car accident that you're involved with in any way, and after witnessing the accident, you call 911. This decision to call 911 and help the people in the accident is a prosocial act. There is no direct benefit for yourself after doing this act. Calling 911, and helping those people will probably cause you to feel a drawback emotion such as happiness. This feeling of happiness causes you to want to seek it over and over again, almost as if prosocial behaviors are addicting; but it can also cause you to feel like you have fulfilled the quota for good behaviors for that time being</a:t>
            </a:r>
            <a:r>
              <a:rPr lang="en" sz="1250">
                <a:solidFill>
                  <a:schemeClr val="dk1"/>
                </a:solidFill>
                <a:highlight>
                  <a:srgbClr val="FFFFFF"/>
                </a:highlight>
                <a:latin typeface="Times New Roman"/>
                <a:ea typeface="Times New Roman"/>
                <a:cs typeface="Times New Roman"/>
                <a:sym typeface="Times New Roman"/>
              </a:rPr>
              <a:t>.</a:t>
            </a:r>
            <a:r>
              <a:rPr lang="en" sz="1400">
                <a:solidFill>
                  <a:schemeClr val="dk1"/>
                </a:solidFill>
                <a:latin typeface="Times New Roman"/>
                <a:ea typeface="Times New Roman"/>
                <a:cs typeface="Times New Roman"/>
                <a:sym typeface="Times New Roman"/>
              </a:rPr>
              <a:t> </a:t>
            </a:r>
            <a:endParaRPr sz="1400">
              <a:solidFill>
                <a:schemeClr val="dk1"/>
              </a:solidFill>
              <a:latin typeface="Times New Roman"/>
              <a:ea typeface="Times New Roman"/>
              <a:cs typeface="Times New Roman"/>
              <a:sym typeface="Times New Roman"/>
            </a:endParaRPr>
          </a:p>
          <a:p>
            <a:pPr indent="0" lvl="0" marL="0" rtl="0" algn="l">
              <a:lnSpc>
                <a:spcPct val="150000"/>
              </a:lnSpc>
              <a:spcBef>
                <a:spcPts val="800"/>
              </a:spcBef>
              <a:spcAft>
                <a:spcPts val="0"/>
              </a:spcAft>
              <a:buNone/>
            </a:pPr>
            <a:r>
              <a:rPr lang="en" sz="1400">
                <a:solidFill>
                  <a:schemeClr val="dk1"/>
                </a:solidFill>
                <a:latin typeface="Times New Roman"/>
                <a:ea typeface="Times New Roman"/>
                <a:cs typeface="Times New Roman"/>
                <a:sym typeface="Times New Roman"/>
              </a:rPr>
              <a:t>Meaning there can be no direct result to how that help you provided to another will actually affect yourself.</a:t>
            </a:r>
            <a:endParaRPr sz="1400">
              <a:solidFill>
                <a:schemeClr val="dk1"/>
              </a:solidFill>
              <a:latin typeface="Times New Roman"/>
              <a:ea typeface="Times New Roman"/>
              <a:cs typeface="Times New Roman"/>
              <a:sym typeface="Times New Roman"/>
            </a:endParaRPr>
          </a:p>
          <a:p>
            <a:pPr indent="457200" lvl="0" marL="0" rtl="0" algn="l">
              <a:lnSpc>
                <a:spcPct val="150000"/>
              </a:lnSpc>
              <a:spcBef>
                <a:spcPts val="800"/>
              </a:spcBef>
              <a:spcAft>
                <a:spcPts val="80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b98b343a25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b98b343a25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500">
                <a:solidFill>
                  <a:schemeClr val="dk1"/>
                </a:solidFill>
                <a:latin typeface="Times New Roman"/>
                <a:ea typeface="Times New Roman"/>
                <a:cs typeface="Times New Roman"/>
                <a:sym typeface="Times New Roman"/>
              </a:rPr>
              <a:t>this means that once you have conducted this prosocial act, such as calling 911, you feel as if you don't need to uphold the standards in other areas</a:t>
            </a:r>
            <a:endParaRPr sz="1500">
              <a:solidFill>
                <a:schemeClr val="dk1"/>
              </a:solidFill>
              <a:latin typeface="Times New Roman"/>
              <a:ea typeface="Times New Roman"/>
              <a:cs typeface="Times New Roman"/>
              <a:sym typeface="Times New Roman"/>
            </a:endParaRPr>
          </a:p>
          <a:p>
            <a:pPr indent="0" lvl="0" marL="0" rtl="0" algn="l">
              <a:lnSpc>
                <a:spcPct val="150000"/>
              </a:lnSpc>
              <a:spcBef>
                <a:spcPts val="800"/>
              </a:spcBef>
              <a:spcAft>
                <a:spcPts val="0"/>
              </a:spcAft>
              <a:buNone/>
            </a:pPr>
            <a:r>
              <a:rPr lang="en" sz="1500">
                <a:solidFill>
                  <a:schemeClr val="dk1"/>
                </a:solidFill>
                <a:latin typeface="Times New Roman"/>
                <a:ea typeface="Times New Roman"/>
                <a:cs typeface="Times New Roman"/>
                <a:sym typeface="Times New Roman"/>
              </a:rPr>
              <a:t>That you have balanced your behaviors internally. </a:t>
            </a:r>
            <a:endParaRPr sz="1500">
              <a:solidFill>
                <a:schemeClr val="dk1"/>
              </a:solidFill>
              <a:latin typeface="Times New Roman"/>
              <a:ea typeface="Times New Roman"/>
              <a:cs typeface="Times New Roman"/>
              <a:sym typeface="Times New Roman"/>
            </a:endParaRPr>
          </a:p>
          <a:p>
            <a:pPr indent="0" lvl="0" marL="0" rtl="0" algn="l">
              <a:lnSpc>
                <a:spcPct val="150000"/>
              </a:lnSpc>
              <a:spcBef>
                <a:spcPts val="800"/>
              </a:spcBef>
              <a:spcAft>
                <a:spcPts val="0"/>
              </a:spcAft>
              <a:buNone/>
            </a:pPr>
            <a:r>
              <a:rPr lang="en" sz="1500">
                <a:solidFill>
                  <a:schemeClr val="dk1"/>
                </a:solidFill>
                <a:latin typeface="Times New Roman"/>
                <a:ea typeface="Times New Roman"/>
                <a:cs typeface="Times New Roman"/>
                <a:sym typeface="Times New Roman"/>
              </a:rPr>
              <a:t>This is relevant to the research we are conducting because this so-called balancing act of moral behaviors can affect a person's willingness to help another individual. </a:t>
            </a:r>
            <a:endParaRPr sz="1500">
              <a:solidFill>
                <a:schemeClr val="dk1"/>
              </a:solidFill>
              <a:latin typeface="Times New Roman"/>
              <a:ea typeface="Times New Roman"/>
              <a:cs typeface="Times New Roman"/>
              <a:sym typeface="Times New Roman"/>
            </a:endParaRPr>
          </a:p>
          <a:p>
            <a:pPr indent="457200" lvl="0" marL="0" rtl="0" algn="l">
              <a:lnSpc>
                <a:spcPct val="150000"/>
              </a:lnSpc>
              <a:spcBef>
                <a:spcPts val="800"/>
              </a:spcBef>
              <a:spcAft>
                <a:spcPts val="800"/>
              </a:spcAft>
              <a:buClr>
                <a:schemeClr val="dk1"/>
              </a:buClr>
              <a:buSzPts val="1100"/>
              <a:buFont typeface="Arial"/>
              <a:buNone/>
            </a:pPr>
            <a:r>
              <a:t/>
            </a:r>
            <a:endParaRPr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b98b343a25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b98b343a25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800"/>
              </a:spcAft>
              <a:buClr>
                <a:schemeClr val="dk1"/>
              </a:buClr>
              <a:buSzPts val="1100"/>
              <a:buFont typeface="Arial"/>
              <a:buNone/>
            </a:pPr>
            <a:r>
              <a:rPr lang="en" sz="1600">
                <a:solidFill>
                  <a:schemeClr val="dk1"/>
                </a:solidFill>
                <a:latin typeface="Times New Roman"/>
                <a:ea typeface="Times New Roman"/>
                <a:cs typeface="Times New Roman"/>
                <a:sym typeface="Times New Roman"/>
              </a:rPr>
              <a:t>This is very similar to the idea that we have all been raised with, “treat people the way you want to be treated.” If you are treated in a bad way after you have only been nice to someone, your desire to help that individual will decrease.</a:t>
            </a:r>
            <a:endParaRPr sz="150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c43246f85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c43246f85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 sz="1500">
                <a:solidFill>
                  <a:schemeClr val="dk1"/>
                </a:solidFill>
                <a:latin typeface="Times New Roman"/>
                <a:ea typeface="Times New Roman"/>
                <a:cs typeface="Times New Roman"/>
                <a:sym typeface="Times New Roman"/>
              </a:rPr>
              <a:t>As to prevent negative outbursts of behaviors, this damage control response makes a person subconsciously question an interaction, whether it was a positive or negative one and helps to make a decision on how to advance in that situation and whether or not to engage in an act of prosociality. </a:t>
            </a:r>
            <a:endParaRPr sz="1500">
              <a:solidFill>
                <a:schemeClr val="dk1"/>
              </a:solidFill>
              <a:latin typeface="Times New Roman"/>
              <a:ea typeface="Times New Roman"/>
              <a:cs typeface="Times New Roman"/>
              <a:sym typeface="Times New Roman"/>
            </a:endParaRPr>
          </a:p>
          <a:p>
            <a:pPr indent="0" lvl="0" marL="0" rtl="0" algn="l">
              <a:spcBef>
                <a:spcPts val="80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c43246f85f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c43246f85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700">
                <a:solidFill>
                  <a:schemeClr val="dk1"/>
                </a:solidFill>
                <a:latin typeface="Times New Roman"/>
                <a:ea typeface="Times New Roman"/>
                <a:cs typeface="Times New Roman"/>
                <a:sym typeface="Times New Roman"/>
              </a:rPr>
              <a:t>paying it back: giving to others who have done something that shows altruistic behavior to you, for example helping your friend with math homework after they have helped you with science homework. </a:t>
            </a:r>
            <a:endParaRPr sz="1700">
              <a:solidFill>
                <a:schemeClr val="dk1"/>
              </a:solidFill>
              <a:latin typeface="Times New Roman"/>
              <a:ea typeface="Times New Roman"/>
              <a:cs typeface="Times New Roman"/>
              <a:sym typeface="Times New Roman"/>
            </a:endParaRPr>
          </a:p>
          <a:p>
            <a:pPr indent="0" lvl="0" marL="0" rtl="0" algn="l">
              <a:lnSpc>
                <a:spcPct val="150000"/>
              </a:lnSpc>
              <a:spcBef>
                <a:spcPts val="800"/>
              </a:spcBef>
              <a:spcAft>
                <a:spcPts val="0"/>
              </a:spcAft>
              <a:buNone/>
            </a:pPr>
            <a:r>
              <a:rPr lang="en" sz="1700">
                <a:solidFill>
                  <a:schemeClr val="dk1"/>
                </a:solidFill>
                <a:latin typeface="Times New Roman"/>
                <a:ea typeface="Times New Roman"/>
                <a:cs typeface="Times New Roman"/>
                <a:sym typeface="Times New Roman"/>
              </a:rPr>
              <a:t>paying it forward: completing an altruistic act without having someone do something nice first, for example calling 911 after witnessing a car accident</a:t>
            </a:r>
            <a:endParaRPr sz="1700">
              <a:solidFill>
                <a:schemeClr val="dk1"/>
              </a:solidFill>
              <a:latin typeface="Times New Roman"/>
              <a:ea typeface="Times New Roman"/>
              <a:cs typeface="Times New Roman"/>
              <a:sym typeface="Times New Roman"/>
            </a:endParaRPr>
          </a:p>
          <a:p>
            <a:pPr indent="0" lvl="0" marL="0" rtl="0" algn="l">
              <a:lnSpc>
                <a:spcPct val="150000"/>
              </a:lnSpc>
              <a:spcBef>
                <a:spcPts val="80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lnSpc>
                <a:spcPct val="150000"/>
              </a:lnSpc>
              <a:spcBef>
                <a:spcPts val="800"/>
              </a:spcBef>
              <a:spcAft>
                <a:spcPts val="80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b98b343a25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b98b343a25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b98b343a25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b98b343a25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s://doi.org/10.1007/s10551-013-1794-z" TargetMode="External"/><Relationship Id="rId4" Type="http://schemas.openxmlformats.org/officeDocument/2006/relationships/hyperlink" Target="https://doi.org/10.1111/j.1467-9280.2009.02326.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oi.org/10.1111/j.1467-9280.2009.02326.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0" y="357325"/>
            <a:ext cx="7801500" cy="238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rgbClr val="1A9988"/>
              </a:buClr>
              <a:buSzPts val="1100"/>
              <a:buFont typeface="Arial"/>
              <a:buNone/>
            </a:pPr>
            <a:r>
              <a:rPr lang="en" sz="5000">
                <a:solidFill>
                  <a:srgbClr val="FFFFFF"/>
                </a:solidFill>
              </a:rPr>
              <a:t>The Effects of Prosocial Tendencies on Interpersonal and Personal Interactions </a:t>
            </a:r>
            <a:endParaRPr sz="5000">
              <a:solidFill>
                <a:srgbClr val="FFFFFF"/>
              </a:solidFill>
            </a:endParaRPr>
          </a:p>
        </p:txBody>
      </p:sp>
      <p:sp>
        <p:nvSpPr>
          <p:cNvPr id="60" name="Google Shape;60;p13"/>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200">
                <a:latin typeface="Oswald"/>
                <a:ea typeface="Oswald"/>
                <a:cs typeface="Oswald"/>
                <a:sym typeface="Oswald"/>
              </a:rPr>
              <a:t>Hannah Spilhaus</a:t>
            </a:r>
            <a:endParaRPr sz="2200">
              <a:latin typeface="Oswald"/>
              <a:ea typeface="Oswald"/>
              <a:cs typeface="Oswald"/>
              <a:sym typeface="Oswa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Methodology</a:t>
            </a:r>
            <a:r>
              <a:rPr lang="en"/>
              <a:t> </a:t>
            </a:r>
            <a:endParaRPr/>
          </a:p>
        </p:txBody>
      </p:sp>
      <p:sp>
        <p:nvSpPr>
          <p:cNvPr id="116" name="Google Shape;116;p22"/>
          <p:cNvSpPr txBox="1"/>
          <p:nvPr>
            <p:ph idx="1" type="body"/>
          </p:nvPr>
        </p:nvSpPr>
        <p:spPr>
          <a:xfrm>
            <a:off x="311700" y="1152475"/>
            <a:ext cx="8520600" cy="2639700"/>
          </a:xfrm>
          <a:prstGeom prst="rect">
            <a:avLst/>
          </a:prstGeom>
        </p:spPr>
        <p:txBody>
          <a:bodyPr anchorCtr="0" anchor="t" bIns="91425" lIns="91425" spcFirstLastPara="1" rIns="91425" wrap="square" tIns="91425">
            <a:spAutoFit/>
          </a:bodyPr>
          <a:lstStyle/>
          <a:p>
            <a:pPr indent="0" lvl="0" marL="457200" rtl="0" algn="l">
              <a:lnSpc>
                <a:spcPct val="150000"/>
              </a:lnSpc>
              <a:spcBef>
                <a:spcPts val="0"/>
              </a:spcBef>
              <a:spcAft>
                <a:spcPts val="0"/>
              </a:spcAft>
              <a:buNone/>
            </a:pPr>
            <a:r>
              <a:rPr lang="en" sz="1700">
                <a:solidFill>
                  <a:srgbClr val="FFFFFF"/>
                </a:solidFill>
                <a:latin typeface="Oswald"/>
                <a:ea typeface="Oswald"/>
                <a:cs typeface="Oswald"/>
                <a:sym typeface="Oswald"/>
              </a:rPr>
              <a:t>Demographics </a:t>
            </a:r>
            <a:endParaRPr sz="1700">
              <a:solidFill>
                <a:srgbClr val="FFFFFF"/>
              </a:solidFill>
              <a:latin typeface="Oswald"/>
              <a:ea typeface="Oswald"/>
              <a:cs typeface="Oswald"/>
              <a:sym typeface="Oswald"/>
            </a:endParaRPr>
          </a:p>
          <a:p>
            <a:pPr indent="-336550" lvl="1" marL="914400" rtl="0" algn="l">
              <a:lnSpc>
                <a:spcPct val="150000"/>
              </a:lnSpc>
              <a:spcBef>
                <a:spcPts val="800"/>
              </a:spcBef>
              <a:spcAft>
                <a:spcPts val="0"/>
              </a:spcAft>
              <a:buClr>
                <a:srgbClr val="FFFFFF"/>
              </a:buClr>
              <a:buSzPts val="1700"/>
              <a:buFont typeface="Oswald"/>
              <a:buChar char="◆"/>
            </a:pPr>
            <a:r>
              <a:rPr lang="en" sz="1700">
                <a:solidFill>
                  <a:srgbClr val="FFFFFF"/>
                </a:solidFill>
                <a:latin typeface="Oswald"/>
                <a:ea typeface="Oswald"/>
                <a:cs typeface="Oswald"/>
                <a:sym typeface="Oswald"/>
              </a:rPr>
              <a:t>Between-groups design on adolescents from NPHS school between the ages of  13-18 </a:t>
            </a:r>
            <a:endParaRPr sz="1700">
              <a:solidFill>
                <a:srgbClr val="FFFFFF"/>
              </a:solidFill>
              <a:latin typeface="Oswald"/>
              <a:ea typeface="Oswald"/>
              <a:cs typeface="Oswald"/>
              <a:sym typeface="Oswald"/>
            </a:endParaRPr>
          </a:p>
          <a:p>
            <a:pPr indent="-336550" lvl="1" marL="914400" rtl="0" algn="l">
              <a:lnSpc>
                <a:spcPct val="150000"/>
              </a:lnSpc>
              <a:spcBef>
                <a:spcPts val="0"/>
              </a:spcBef>
              <a:spcAft>
                <a:spcPts val="0"/>
              </a:spcAft>
              <a:buClr>
                <a:srgbClr val="FFFFFF"/>
              </a:buClr>
              <a:buSzPts val="1700"/>
              <a:buFont typeface="Oswald"/>
              <a:buChar char="◆"/>
            </a:pPr>
            <a:r>
              <a:rPr lang="en" sz="1700">
                <a:solidFill>
                  <a:srgbClr val="FFFFFF"/>
                </a:solidFill>
                <a:latin typeface="Oswald"/>
                <a:ea typeface="Oswald"/>
                <a:cs typeface="Oswald"/>
                <a:sym typeface="Oswald"/>
              </a:rPr>
              <a:t>Sample size of 133 participants,  freshman to seniors</a:t>
            </a:r>
            <a:endParaRPr sz="1700">
              <a:solidFill>
                <a:srgbClr val="FFFFFF"/>
              </a:solidFill>
              <a:latin typeface="Oswald"/>
              <a:ea typeface="Oswald"/>
              <a:cs typeface="Oswald"/>
              <a:sym typeface="Oswald"/>
            </a:endParaRPr>
          </a:p>
          <a:p>
            <a:pPr indent="-336550" lvl="1" marL="914400" rtl="0" algn="l">
              <a:lnSpc>
                <a:spcPct val="150000"/>
              </a:lnSpc>
              <a:spcBef>
                <a:spcPts val="0"/>
              </a:spcBef>
              <a:spcAft>
                <a:spcPts val="0"/>
              </a:spcAft>
              <a:buClr>
                <a:srgbClr val="FFFFFF"/>
              </a:buClr>
              <a:buSzPts val="1700"/>
              <a:buFont typeface="Oswald"/>
              <a:buChar char="◆"/>
            </a:pPr>
            <a:r>
              <a:rPr lang="en" sz="1700">
                <a:solidFill>
                  <a:srgbClr val="FFFFFF"/>
                </a:solidFill>
                <a:latin typeface="Oswald"/>
                <a:ea typeface="Oswald"/>
                <a:cs typeface="Oswald"/>
                <a:sym typeface="Oswald"/>
              </a:rPr>
              <a:t>Advanced and regular placement classes </a:t>
            </a:r>
            <a:endParaRPr sz="1700">
              <a:solidFill>
                <a:srgbClr val="FFFFFF"/>
              </a:solidFill>
              <a:latin typeface="Oswald"/>
              <a:ea typeface="Oswald"/>
              <a:cs typeface="Oswald"/>
              <a:sym typeface="Oswald"/>
            </a:endParaRPr>
          </a:p>
          <a:p>
            <a:pPr indent="0" lvl="0" marL="914400" rtl="0" algn="l">
              <a:lnSpc>
                <a:spcPct val="150000"/>
              </a:lnSpc>
              <a:spcBef>
                <a:spcPts val="800"/>
              </a:spcBef>
              <a:spcAft>
                <a:spcPts val="0"/>
              </a:spcAft>
              <a:buNone/>
            </a:pPr>
            <a:r>
              <a:t/>
            </a:r>
            <a:endParaRPr sz="1500">
              <a:solidFill>
                <a:srgbClr val="FFFFFF"/>
              </a:solidFill>
              <a:latin typeface="Oswald"/>
              <a:ea typeface="Oswald"/>
              <a:cs typeface="Oswald"/>
              <a:sym typeface="Oswald"/>
            </a:endParaRPr>
          </a:p>
          <a:p>
            <a:pPr indent="0" lvl="0" marL="457200" rtl="0" algn="l">
              <a:lnSpc>
                <a:spcPct val="150000"/>
              </a:lnSpc>
              <a:spcBef>
                <a:spcPts val="800"/>
              </a:spcBef>
              <a:spcAft>
                <a:spcPts val="800"/>
              </a:spcAft>
              <a:buNone/>
            </a:pPr>
            <a:r>
              <a:t/>
            </a:r>
            <a:endParaRPr sz="1500">
              <a:solidFill>
                <a:srgbClr val="FFFFFF"/>
              </a:solidFill>
              <a:latin typeface="Oswald"/>
              <a:ea typeface="Oswald"/>
              <a:cs typeface="Oswald"/>
              <a:sym typeface="Oswa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Methodology</a:t>
            </a:r>
            <a:r>
              <a:rPr lang="en"/>
              <a:t> </a:t>
            </a:r>
            <a:endParaRPr/>
          </a:p>
        </p:txBody>
      </p:sp>
      <p:sp>
        <p:nvSpPr>
          <p:cNvPr id="122" name="Google Shape;122;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23850" lvl="0" marL="457200" rtl="0" algn="l">
              <a:lnSpc>
                <a:spcPct val="150000"/>
              </a:lnSpc>
              <a:spcBef>
                <a:spcPts val="0"/>
              </a:spcBef>
              <a:spcAft>
                <a:spcPts val="0"/>
              </a:spcAft>
              <a:buClr>
                <a:schemeClr val="dk1"/>
              </a:buClr>
              <a:buSzPts val="1500"/>
              <a:buFont typeface="Oswald"/>
              <a:buChar char="●"/>
            </a:pPr>
            <a:r>
              <a:rPr lang="en" sz="1500">
                <a:solidFill>
                  <a:schemeClr val="dk1"/>
                </a:solidFill>
                <a:latin typeface="Oswald"/>
                <a:ea typeface="Oswald"/>
                <a:cs typeface="Oswald"/>
                <a:sym typeface="Oswald"/>
              </a:rPr>
              <a:t>Participants were randomly chosen and assigned to one of two conditions. </a:t>
            </a:r>
            <a:endParaRPr sz="1500">
              <a:solidFill>
                <a:schemeClr val="dk1"/>
              </a:solidFill>
              <a:latin typeface="Oswald"/>
              <a:ea typeface="Oswald"/>
              <a:cs typeface="Oswald"/>
              <a:sym typeface="Oswald"/>
            </a:endParaRPr>
          </a:p>
          <a:p>
            <a:pPr indent="-323850" lvl="1" marL="914400" rtl="0" algn="l">
              <a:lnSpc>
                <a:spcPct val="150000"/>
              </a:lnSpc>
              <a:spcBef>
                <a:spcPts val="0"/>
              </a:spcBef>
              <a:spcAft>
                <a:spcPts val="0"/>
              </a:spcAft>
              <a:buClr>
                <a:schemeClr val="dk1"/>
              </a:buClr>
              <a:buSzPts val="1500"/>
              <a:buFont typeface="Oswald"/>
              <a:buChar char="○"/>
            </a:pPr>
            <a:r>
              <a:rPr lang="en" sz="1500">
                <a:solidFill>
                  <a:schemeClr val="dk1"/>
                </a:solidFill>
                <a:latin typeface="Oswald"/>
                <a:ea typeface="Oswald"/>
                <a:cs typeface="Oswald"/>
                <a:sym typeface="Oswald"/>
              </a:rPr>
              <a:t>Positive</a:t>
            </a:r>
            <a:r>
              <a:rPr lang="en" sz="1500">
                <a:solidFill>
                  <a:schemeClr val="dk1"/>
                </a:solidFill>
                <a:latin typeface="Oswald"/>
                <a:ea typeface="Oswald"/>
                <a:cs typeface="Oswald"/>
                <a:sym typeface="Oswald"/>
              </a:rPr>
              <a:t> condition and negative </a:t>
            </a:r>
            <a:r>
              <a:rPr lang="en" sz="1500">
                <a:solidFill>
                  <a:schemeClr val="dk1"/>
                </a:solidFill>
                <a:latin typeface="Oswald"/>
                <a:ea typeface="Oswald"/>
                <a:cs typeface="Oswald"/>
                <a:sym typeface="Oswald"/>
              </a:rPr>
              <a:t>condition</a:t>
            </a:r>
            <a:r>
              <a:rPr lang="en" sz="1500">
                <a:solidFill>
                  <a:schemeClr val="dk1"/>
                </a:solidFill>
                <a:latin typeface="Oswald"/>
                <a:ea typeface="Oswald"/>
                <a:cs typeface="Oswald"/>
                <a:sym typeface="Oswald"/>
              </a:rPr>
              <a:t> </a:t>
            </a:r>
            <a:endParaRPr sz="1500">
              <a:solidFill>
                <a:schemeClr val="dk1"/>
              </a:solidFill>
              <a:latin typeface="Oswald"/>
              <a:ea typeface="Oswald"/>
              <a:cs typeface="Oswald"/>
              <a:sym typeface="Oswald"/>
            </a:endParaRPr>
          </a:p>
          <a:p>
            <a:pPr indent="-323850" lvl="0" marL="457200" rtl="0" algn="l">
              <a:lnSpc>
                <a:spcPct val="150000"/>
              </a:lnSpc>
              <a:spcBef>
                <a:spcPts val="0"/>
              </a:spcBef>
              <a:spcAft>
                <a:spcPts val="0"/>
              </a:spcAft>
              <a:buClr>
                <a:schemeClr val="dk1"/>
              </a:buClr>
              <a:buSzPts val="1500"/>
              <a:buFont typeface="Oswald"/>
              <a:buChar char="●"/>
            </a:pPr>
            <a:r>
              <a:rPr lang="en" sz="1500">
                <a:solidFill>
                  <a:schemeClr val="dk1"/>
                </a:solidFill>
                <a:latin typeface="Oswald"/>
                <a:ea typeface="Oswald"/>
                <a:cs typeface="Oswald"/>
                <a:sym typeface="Oswald"/>
              </a:rPr>
              <a:t>Both conditions: </a:t>
            </a:r>
            <a:endParaRPr sz="1500">
              <a:solidFill>
                <a:schemeClr val="dk1"/>
              </a:solidFill>
              <a:latin typeface="Oswald"/>
              <a:ea typeface="Oswald"/>
              <a:cs typeface="Oswald"/>
              <a:sym typeface="Oswald"/>
            </a:endParaRPr>
          </a:p>
          <a:p>
            <a:pPr indent="-323850" lvl="1" marL="914400" rtl="0" algn="l">
              <a:lnSpc>
                <a:spcPct val="150000"/>
              </a:lnSpc>
              <a:spcBef>
                <a:spcPts val="0"/>
              </a:spcBef>
              <a:spcAft>
                <a:spcPts val="0"/>
              </a:spcAft>
              <a:buClr>
                <a:schemeClr val="dk1"/>
              </a:buClr>
              <a:buSzPts val="1500"/>
              <a:buFont typeface="Oswald"/>
              <a:buChar char="○"/>
            </a:pPr>
            <a:r>
              <a:rPr lang="en" sz="1500">
                <a:solidFill>
                  <a:schemeClr val="dk1"/>
                </a:solidFill>
                <a:latin typeface="Oswald"/>
                <a:ea typeface="Oswald"/>
                <a:cs typeface="Oswald"/>
                <a:sym typeface="Oswald"/>
              </a:rPr>
              <a:t>included vignettes about a target person whom they had the option of helping with a homework related task </a:t>
            </a:r>
            <a:endParaRPr sz="1500">
              <a:solidFill>
                <a:schemeClr val="dk1"/>
              </a:solidFill>
              <a:latin typeface="Oswald"/>
              <a:ea typeface="Oswald"/>
              <a:cs typeface="Oswald"/>
              <a:sym typeface="Oswald"/>
            </a:endParaRPr>
          </a:p>
          <a:p>
            <a:pPr indent="-323850" lvl="1" marL="914400" rtl="0" algn="l">
              <a:lnSpc>
                <a:spcPct val="150000"/>
              </a:lnSpc>
              <a:spcBef>
                <a:spcPts val="0"/>
              </a:spcBef>
              <a:spcAft>
                <a:spcPts val="0"/>
              </a:spcAft>
              <a:buClr>
                <a:schemeClr val="dk1"/>
              </a:buClr>
              <a:buSzPts val="1500"/>
              <a:buFont typeface="Oswald"/>
              <a:buChar char="○"/>
            </a:pPr>
            <a:r>
              <a:rPr lang="en" sz="1500">
                <a:solidFill>
                  <a:schemeClr val="dk1"/>
                </a:solidFill>
                <a:latin typeface="Oswald"/>
                <a:ea typeface="Oswald"/>
                <a:cs typeface="Oswald"/>
                <a:sym typeface="Oswald"/>
              </a:rPr>
              <a:t>vignettes described an interaction with “Paul” who helped someone with a homework related task </a:t>
            </a:r>
            <a:endParaRPr sz="1500">
              <a:solidFill>
                <a:schemeClr val="dk1"/>
              </a:solidFill>
              <a:latin typeface="Oswald"/>
              <a:ea typeface="Oswald"/>
              <a:cs typeface="Oswald"/>
              <a:sym typeface="Oswald"/>
            </a:endParaRPr>
          </a:p>
          <a:p>
            <a:pPr indent="-323850" lvl="1" marL="914400" rtl="0" algn="l">
              <a:lnSpc>
                <a:spcPct val="150000"/>
              </a:lnSpc>
              <a:spcBef>
                <a:spcPts val="0"/>
              </a:spcBef>
              <a:spcAft>
                <a:spcPts val="0"/>
              </a:spcAft>
              <a:buClr>
                <a:schemeClr val="dk1"/>
              </a:buClr>
              <a:buSzPts val="1500"/>
              <a:buFont typeface="Oswald"/>
              <a:buChar char="○"/>
            </a:pPr>
            <a:r>
              <a:rPr lang="en" sz="1500">
                <a:solidFill>
                  <a:schemeClr val="dk1"/>
                </a:solidFill>
                <a:latin typeface="Oswald"/>
                <a:ea typeface="Oswald"/>
                <a:cs typeface="Oswald"/>
                <a:sym typeface="Oswald"/>
              </a:rPr>
              <a:t>then explained how “Paul” was looking for </a:t>
            </a:r>
            <a:r>
              <a:rPr lang="en" sz="1500">
                <a:solidFill>
                  <a:schemeClr val="dk1"/>
                </a:solidFill>
                <a:latin typeface="Oswald"/>
                <a:ea typeface="Oswald"/>
                <a:cs typeface="Oswald"/>
                <a:sym typeface="Oswald"/>
              </a:rPr>
              <a:t>help</a:t>
            </a:r>
            <a:r>
              <a:rPr lang="en" sz="1500">
                <a:solidFill>
                  <a:schemeClr val="dk1"/>
                </a:solidFill>
                <a:latin typeface="Oswald"/>
                <a:ea typeface="Oswald"/>
                <a:cs typeface="Oswald"/>
                <a:sym typeface="Oswald"/>
              </a:rPr>
              <a:t>. </a:t>
            </a:r>
            <a:endParaRPr sz="1500">
              <a:solidFill>
                <a:schemeClr val="dk1"/>
              </a:solidFill>
              <a:latin typeface="Oswald"/>
              <a:ea typeface="Oswald"/>
              <a:cs typeface="Oswald"/>
              <a:sym typeface="Oswa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4"/>
          <p:cNvSpPr txBox="1"/>
          <p:nvPr>
            <p:ph idx="1" type="body"/>
          </p:nvPr>
        </p:nvSpPr>
        <p:spPr>
          <a:xfrm>
            <a:off x="161375" y="342850"/>
            <a:ext cx="4190100" cy="3416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400">
                <a:solidFill>
                  <a:srgbClr val="FFFFFF"/>
                </a:solidFill>
                <a:latin typeface="Oswald"/>
                <a:ea typeface="Oswald"/>
                <a:cs typeface="Oswald"/>
                <a:sym typeface="Oswald"/>
              </a:rPr>
              <a:t>Vignette (positive): 0</a:t>
            </a:r>
            <a:endParaRPr b="1" sz="1400">
              <a:solidFill>
                <a:srgbClr val="FFFFFF"/>
              </a:solidFill>
              <a:latin typeface="Oswald"/>
              <a:ea typeface="Oswald"/>
              <a:cs typeface="Oswald"/>
              <a:sym typeface="Oswald"/>
            </a:endParaRPr>
          </a:p>
          <a:p>
            <a:pPr indent="0" lvl="0" marL="0" rtl="0" algn="l">
              <a:lnSpc>
                <a:spcPct val="115000"/>
              </a:lnSpc>
              <a:spcBef>
                <a:spcPts val="800"/>
              </a:spcBef>
              <a:spcAft>
                <a:spcPts val="0"/>
              </a:spcAft>
              <a:buNone/>
            </a:pPr>
            <a:r>
              <a:rPr lang="en" sz="1400">
                <a:solidFill>
                  <a:srgbClr val="FFFFFF"/>
                </a:solidFill>
                <a:latin typeface="Oswald"/>
                <a:ea typeface="Oswald"/>
                <a:cs typeface="Oswald"/>
                <a:sym typeface="Oswald"/>
              </a:rPr>
              <a:t>I know this guy named Paul, he is about 5’11’’ and has short brown hair, brown eyes and wears glasses. His favorite sport is baseball and he knows how to play the guitar. Paul is a really good student, he likes math and science. He also has a younger brother and an older sister, every year his family goes on a trip to the beach for a week. This year Paul said he wants to learn to surf. </a:t>
            </a:r>
            <a:r>
              <a:rPr lang="en" sz="1400">
                <a:solidFill>
                  <a:schemeClr val="lt1"/>
                </a:solidFill>
                <a:highlight>
                  <a:schemeClr val="accent4"/>
                </a:highlight>
                <a:latin typeface="Oswald"/>
                <a:ea typeface="Oswald"/>
                <a:cs typeface="Oswald"/>
                <a:sym typeface="Oswald"/>
              </a:rPr>
              <a:t>Last year Paul helped me </a:t>
            </a:r>
            <a:r>
              <a:rPr lang="en" sz="1400">
                <a:solidFill>
                  <a:schemeClr val="lt1"/>
                </a:solidFill>
                <a:highlight>
                  <a:schemeClr val="accent4"/>
                </a:highlight>
                <a:latin typeface="Oswald"/>
                <a:ea typeface="Oswald"/>
                <a:cs typeface="Oswald"/>
                <a:sym typeface="Oswald"/>
              </a:rPr>
              <a:t>with</a:t>
            </a:r>
            <a:r>
              <a:rPr lang="en" sz="1400">
                <a:solidFill>
                  <a:schemeClr val="lt1"/>
                </a:solidFill>
                <a:highlight>
                  <a:schemeClr val="accent4"/>
                </a:highlight>
                <a:latin typeface="Oswald"/>
                <a:ea typeface="Oswald"/>
                <a:cs typeface="Oswald"/>
                <a:sym typeface="Oswald"/>
              </a:rPr>
              <a:t> a project for school. He was super helpful. He always came excited to work and was super encouraging and supportive. I got a really good grade on the project because of his help and positive attitude.</a:t>
            </a:r>
            <a:endParaRPr sz="1400">
              <a:solidFill>
                <a:schemeClr val="lt1"/>
              </a:solidFill>
              <a:highlight>
                <a:schemeClr val="accent4"/>
              </a:highlight>
              <a:latin typeface="Oswald"/>
              <a:ea typeface="Oswald"/>
              <a:cs typeface="Oswald"/>
              <a:sym typeface="Oswald"/>
            </a:endParaRPr>
          </a:p>
          <a:p>
            <a:pPr indent="0" lvl="0" marL="0" rtl="0" algn="l">
              <a:lnSpc>
                <a:spcPct val="115000"/>
              </a:lnSpc>
              <a:spcBef>
                <a:spcPts val="800"/>
              </a:spcBef>
              <a:spcAft>
                <a:spcPts val="0"/>
              </a:spcAft>
              <a:buNone/>
            </a:pPr>
            <a:r>
              <a:rPr lang="en" sz="1400">
                <a:solidFill>
                  <a:srgbClr val="FFFFFF"/>
                </a:solidFill>
                <a:latin typeface="Oswald"/>
                <a:ea typeface="Oswald"/>
                <a:cs typeface="Oswald"/>
                <a:sym typeface="Oswald"/>
              </a:rPr>
              <a:t>Paul is doing a project for school now and needs help. He asked me to help him gather data. Please answer the following questions for Paul's project. </a:t>
            </a:r>
            <a:endParaRPr sz="1400">
              <a:solidFill>
                <a:srgbClr val="FFFFFF"/>
              </a:solidFill>
              <a:latin typeface="Oswald"/>
              <a:ea typeface="Oswald"/>
              <a:cs typeface="Oswald"/>
              <a:sym typeface="Oswald"/>
            </a:endParaRPr>
          </a:p>
          <a:p>
            <a:pPr indent="0" lvl="0" marL="0" rtl="0" algn="l">
              <a:lnSpc>
                <a:spcPct val="115000"/>
              </a:lnSpc>
              <a:spcBef>
                <a:spcPts val="800"/>
              </a:spcBef>
              <a:spcAft>
                <a:spcPts val="1200"/>
              </a:spcAft>
              <a:buNone/>
            </a:pPr>
            <a:r>
              <a:t/>
            </a:r>
            <a:endParaRPr sz="1400"/>
          </a:p>
        </p:txBody>
      </p:sp>
      <p:sp>
        <p:nvSpPr>
          <p:cNvPr id="128" name="Google Shape;128;p24"/>
          <p:cNvSpPr txBox="1"/>
          <p:nvPr/>
        </p:nvSpPr>
        <p:spPr>
          <a:xfrm>
            <a:off x="4416050" y="342850"/>
            <a:ext cx="4308900" cy="46833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n">
                <a:solidFill>
                  <a:srgbClr val="FFFFFF"/>
                </a:solidFill>
                <a:latin typeface="Oswald"/>
                <a:ea typeface="Oswald"/>
                <a:cs typeface="Oswald"/>
                <a:sym typeface="Oswald"/>
              </a:rPr>
              <a:t>Vignette (negative): 1</a:t>
            </a:r>
            <a:endParaRPr b="1">
              <a:solidFill>
                <a:srgbClr val="FFFFFF"/>
              </a:solidFill>
              <a:latin typeface="Oswald"/>
              <a:ea typeface="Oswald"/>
              <a:cs typeface="Oswald"/>
              <a:sym typeface="Oswald"/>
            </a:endParaRPr>
          </a:p>
          <a:p>
            <a:pPr indent="0" lvl="0" marL="0" rtl="0" algn="l">
              <a:lnSpc>
                <a:spcPct val="115000"/>
              </a:lnSpc>
              <a:spcBef>
                <a:spcPts val="0"/>
              </a:spcBef>
              <a:spcAft>
                <a:spcPts val="0"/>
              </a:spcAft>
              <a:buNone/>
            </a:pPr>
            <a:r>
              <a:rPr lang="en">
                <a:solidFill>
                  <a:srgbClr val="FFFFFF"/>
                </a:solidFill>
                <a:latin typeface="Oswald"/>
                <a:ea typeface="Oswald"/>
                <a:cs typeface="Oswald"/>
                <a:sym typeface="Oswald"/>
              </a:rPr>
              <a:t>I know this guy named Paul, he is about 5’11’’ and has short brown hair, brown eyes and wears glasses. His favorite sport is baseball and he knows how to play the guitar. Paul is a really good student, he likes math and science. He also has a younger brother and an older sister, every year his family goes on a trip to the beach for a week. This year paul said he wants to learn to surf.</a:t>
            </a:r>
            <a:r>
              <a:rPr lang="en">
                <a:solidFill>
                  <a:schemeClr val="lt1"/>
                </a:solidFill>
                <a:highlight>
                  <a:schemeClr val="accent4"/>
                </a:highlight>
                <a:latin typeface="Oswald"/>
                <a:ea typeface="Oswald"/>
                <a:cs typeface="Oswald"/>
                <a:sym typeface="Oswald"/>
              </a:rPr>
              <a:t> Last year Paul  helped me with a project for school. He was super unhelpful. He would show up with a really bad attitude and act as if it was the last place he wanted to be. He would continuously put down my work and make me feel bad about my project. I got a really bad grade on the project because of his lack of help and attitude. </a:t>
            </a:r>
            <a:endParaRPr>
              <a:solidFill>
                <a:schemeClr val="lt1"/>
              </a:solidFill>
              <a:highlight>
                <a:schemeClr val="accent4"/>
              </a:highlight>
              <a:latin typeface="Oswald"/>
              <a:ea typeface="Oswald"/>
              <a:cs typeface="Oswald"/>
              <a:sym typeface="Oswald"/>
            </a:endParaRPr>
          </a:p>
          <a:p>
            <a:pPr indent="0" lvl="0" marL="0" rtl="0" algn="l">
              <a:lnSpc>
                <a:spcPct val="115000"/>
              </a:lnSpc>
              <a:spcBef>
                <a:spcPts val="0"/>
              </a:spcBef>
              <a:spcAft>
                <a:spcPts val="0"/>
              </a:spcAft>
              <a:buNone/>
            </a:pPr>
            <a:r>
              <a:t/>
            </a:r>
            <a:endParaRPr>
              <a:solidFill>
                <a:srgbClr val="FFFFFF"/>
              </a:solidFill>
              <a:latin typeface="Oswald"/>
              <a:ea typeface="Oswald"/>
              <a:cs typeface="Oswald"/>
              <a:sym typeface="Oswald"/>
            </a:endParaRPr>
          </a:p>
          <a:p>
            <a:pPr indent="0" lvl="0" marL="0" rtl="0" algn="l">
              <a:lnSpc>
                <a:spcPct val="115000"/>
              </a:lnSpc>
              <a:spcBef>
                <a:spcPts val="0"/>
              </a:spcBef>
              <a:spcAft>
                <a:spcPts val="0"/>
              </a:spcAft>
              <a:buNone/>
            </a:pPr>
            <a:r>
              <a:rPr lang="en">
                <a:solidFill>
                  <a:srgbClr val="FFFFFF"/>
                </a:solidFill>
                <a:latin typeface="Oswald"/>
                <a:ea typeface="Oswald"/>
                <a:cs typeface="Oswald"/>
                <a:sym typeface="Oswald"/>
              </a:rPr>
              <a:t>Paul is doing a project for school now and needs help. He asked me to help him gather data. Please answer the following questions for Paul's project. </a:t>
            </a:r>
            <a:endParaRPr>
              <a:solidFill>
                <a:srgbClr val="FFFFFF"/>
              </a:solidFill>
              <a:latin typeface="Oswald"/>
              <a:ea typeface="Oswald"/>
              <a:cs typeface="Oswald"/>
              <a:sym typeface="Oswald"/>
            </a:endParaRPr>
          </a:p>
          <a:p>
            <a:pPr indent="0" lvl="0" marL="0" rtl="0" algn="l">
              <a:lnSpc>
                <a:spcPct val="100000"/>
              </a:lnSpc>
              <a:spcBef>
                <a:spcPts val="800"/>
              </a:spcBef>
              <a:spcAft>
                <a:spcPts val="0"/>
              </a:spcAft>
              <a:buNone/>
            </a:pPr>
            <a:r>
              <a:t/>
            </a:r>
            <a:endParaRPr>
              <a:latin typeface="Average"/>
              <a:ea typeface="Average"/>
              <a:cs typeface="Average"/>
              <a:sym typeface="Average"/>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Survey </a:t>
            </a:r>
            <a:endParaRPr/>
          </a:p>
        </p:txBody>
      </p:sp>
      <p:sp>
        <p:nvSpPr>
          <p:cNvPr id="134" name="Google Shape;134;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lnSpcReduction="10000"/>
          </a:bodyPr>
          <a:lstStyle/>
          <a:p>
            <a:pPr indent="228600" lvl="0" marL="0" marR="0" rtl="0" algn="l">
              <a:spcBef>
                <a:spcPts val="0"/>
              </a:spcBef>
              <a:spcAft>
                <a:spcPts val="0"/>
              </a:spcAft>
              <a:buNone/>
            </a:pPr>
            <a:r>
              <a:rPr lang="en" sz="1700">
                <a:solidFill>
                  <a:srgbClr val="FFFFFF"/>
                </a:solidFill>
                <a:latin typeface="Times New Roman"/>
                <a:ea typeface="Times New Roman"/>
                <a:cs typeface="Times New Roman"/>
                <a:sym typeface="Times New Roman"/>
              </a:rPr>
              <a:t>AGE:_____________________</a:t>
            </a:r>
            <a:endParaRPr sz="1700">
              <a:solidFill>
                <a:srgbClr val="FFFFFF"/>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700">
              <a:solidFill>
                <a:srgbClr val="FFFFFF"/>
              </a:solidFill>
              <a:latin typeface="Times New Roman"/>
              <a:ea typeface="Times New Roman"/>
              <a:cs typeface="Times New Roman"/>
              <a:sym typeface="Times New Roman"/>
            </a:endParaRPr>
          </a:p>
          <a:p>
            <a:pPr indent="0" lvl="0" marL="0" marR="0" rtl="0" algn="l">
              <a:spcBef>
                <a:spcPts val="0"/>
              </a:spcBef>
              <a:spcAft>
                <a:spcPts val="0"/>
              </a:spcAft>
              <a:buNone/>
            </a:pPr>
            <a:r>
              <a:rPr lang="en" sz="1700">
                <a:solidFill>
                  <a:srgbClr val="FFFFFF"/>
                </a:solidFill>
                <a:latin typeface="Times New Roman"/>
                <a:ea typeface="Times New Roman"/>
                <a:cs typeface="Times New Roman"/>
                <a:sym typeface="Times New Roman"/>
              </a:rPr>
              <a:t>GENDER(circle one):               M              F                OTHER </a:t>
            </a:r>
            <a:endParaRPr sz="1700">
              <a:solidFill>
                <a:srgbClr val="FFFFFF"/>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700">
              <a:solidFill>
                <a:srgbClr val="FFFFFF"/>
              </a:solidFill>
              <a:latin typeface="Times New Roman"/>
              <a:ea typeface="Times New Roman"/>
              <a:cs typeface="Times New Roman"/>
              <a:sym typeface="Times New Roman"/>
            </a:endParaRPr>
          </a:p>
          <a:p>
            <a:pPr indent="0" lvl="0" marL="0" marR="0" rtl="0" algn="just">
              <a:spcBef>
                <a:spcPts val="0"/>
              </a:spcBef>
              <a:spcAft>
                <a:spcPts val="0"/>
              </a:spcAft>
              <a:buNone/>
            </a:pPr>
            <a:r>
              <a:rPr lang="en" sz="1700">
                <a:solidFill>
                  <a:srgbClr val="FFFFFF"/>
                </a:solidFill>
                <a:latin typeface="Times New Roman"/>
                <a:ea typeface="Times New Roman"/>
                <a:cs typeface="Times New Roman"/>
                <a:sym typeface="Times New Roman"/>
              </a:rPr>
              <a:t>RELIGION(if comfortable):__________________________________________________</a:t>
            </a:r>
            <a:endParaRPr sz="1700">
              <a:solidFill>
                <a:srgbClr val="FFFFFF"/>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700">
              <a:solidFill>
                <a:srgbClr val="FFFFFF"/>
              </a:solidFill>
              <a:latin typeface="Times New Roman"/>
              <a:ea typeface="Times New Roman"/>
              <a:cs typeface="Times New Roman"/>
              <a:sym typeface="Times New Roman"/>
            </a:endParaRPr>
          </a:p>
          <a:p>
            <a:pPr indent="0" lvl="0" marL="0" marR="0" rtl="0" algn="l">
              <a:spcBef>
                <a:spcPts val="0"/>
              </a:spcBef>
              <a:spcAft>
                <a:spcPts val="0"/>
              </a:spcAft>
              <a:buNone/>
            </a:pPr>
            <a:r>
              <a:rPr lang="en" sz="1700">
                <a:solidFill>
                  <a:srgbClr val="FFFFFF"/>
                </a:solidFill>
                <a:latin typeface="Times New Roman"/>
                <a:ea typeface="Times New Roman"/>
                <a:cs typeface="Times New Roman"/>
                <a:sym typeface="Times New Roman"/>
              </a:rPr>
              <a:t>PARENTS MARITAL STATUS(if you are comfortable answering):</a:t>
            </a:r>
            <a:endParaRPr sz="1700">
              <a:solidFill>
                <a:srgbClr val="FFFFFF"/>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700">
              <a:solidFill>
                <a:srgbClr val="FFFFFF"/>
              </a:solidFill>
              <a:latin typeface="Times New Roman"/>
              <a:ea typeface="Times New Roman"/>
              <a:cs typeface="Times New Roman"/>
              <a:sym typeface="Times New Roman"/>
            </a:endParaRPr>
          </a:p>
          <a:p>
            <a:pPr indent="0" lvl="0" marL="0" marR="0" rtl="0" algn="l">
              <a:spcBef>
                <a:spcPts val="0"/>
              </a:spcBef>
              <a:spcAft>
                <a:spcPts val="0"/>
              </a:spcAft>
              <a:buNone/>
            </a:pPr>
            <a:r>
              <a:rPr lang="en" sz="1700">
                <a:solidFill>
                  <a:srgbClr val="FFFFFF"/>
                </a:solidFill>
                <a:latin typeface="Times New Roman"/>
                <a:ea typeface="Times New Roman"/>
                <a:cs typeface="Times New Roman"/>
                <a:sym typeface="Times New Roman"/>
              </a:rPr>
              <a:t>                Together                separated </a:t>
            </a:r>
            <a:endParaRPr sz="1700">
              <a:solidFill>
                <a:srgbClr val="FFFFFF"/>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700">
              <a:solidFill>
                <a:srgbClr val="FFFFFF"/>
              </a:solidFill>
              <a:latin typeface="Times New Roman"/>
              <a:ea typeface="Times New Roman"/>
              <a:cs typeface="Times New Roman"/>
              <a:sym typeface="Times New Roman"/>
            </a:endParaRPr>
          </a:p>
          <a:p>
            <a:pPr indent="0" lvl="0" marL="0" marR="0" rtl="0" algn="l">
              <a:spcBef>
                <a:spcPts val="0"/>
              </a:spcBef>
              <a:spcAft>
                <a:spcPts val="0"/>
              </a:spcAft>
              <a:buNone/>
            </a:pPr>
            <a:r>
              <a:rPr lang="en" sz="1700">
                <a:solidFill>
                  <a:srgbClr val="FFFFFF"/>
                </a:solidFill>
                <a:latin typeface="Times New Roman"/>
                <a:ea typeface="Times New Roman"/>
                <a:cs typeface="Times New Roman"/>
                <a:sym typeface="Times New Roman"/>
              </a:rPr>
              <a:t>How much time are you willing to give to Paul (in minutes): CIRCLE ONE  </a:t>
            </a:r>
            <a:endParaRPr sz="1700">
              <a:solidFill>
                <a:srgbClr val="FFFFFF"/>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1700">
              <a:solidFill>
                <a:srgbClr val="FFFFFF"/>
              </a:solidFill>
              <a:latin typeface="Times New Roman"/>
              <a:ea typeface="Times New Roman"/>
              <a:cs typeface="Times New Roman"/>
              <a:sym typeface="Times New Roman"/>
            </a:endParaRPr>
          </a:p>
          <a:p>
            <a:pPr indent="0" lvl="0" marL="0" marR="0" rtl="0" algn="l">
              <a:spcBef>
                <a:spcPts val="0"/>
              </a:spcBef>
              <a:spcAft>
                <a:spcPts val="0"/>
              </a:spcAft>
              <a:buNone/>
            </a:pPr>
            <a:r>
              <a:rPr lang="en" sz="1700">
                <a:solidFill>
                  <a:srgbClr val="FFFFFF"/>
                </a:solidFill>
                <a:latin typeface="Times New Roman"/>
                <a:ea typeface="Times New Roman"/>
                <a:cs typeface="Times New Roman"/>
                <a:sym typeface="Times New Roman"/>
              </a:rPr>
              <a:t>0 5 10 15 20  25  30  35  40  45  50  55  60  65  70  75  80  85  90  95  100  105  110  115  120  140 160 180 </a:t>
            </a:r>
            <a:endParaRPr sz="1700">
              <a:solidFill>
                <a:srgbClr val="FFFFFF"/>
              </a:solidFill>
              <a:latin typeface="Times New Roman"/>
              <a:ea typeface="Times New Roman"/>
              <a:cs typeface="Times New Roman"/>
              <a:sym typeface="Times New Roman"/>
            </a:endParaRPr>
          </a:p>
          <a:p>
            <a:pPr indent="0" lvl="0" marL="0" rtl="0" algn="l">
              <a:spcBef>
                <a:spcPts val="0"/>
              </a:spcBef>
              <a:spcAft>
                <a:spcPts val="0"/>
              </a:spcAft>
              <a:buNone/>
            </a:pPr>
            <a:r>
              <a:t/>
            </a:r>
            <a:endParaRPr sz="1700">
              <a:solidFill>
                <a:srgbClr val="FFFFFF"/>
              </a:solidFill>
              <a:latin typeface="Times New Roman"/>
              <a:ea typeface="Times New Roman"/>
              <a:cs typeface="Times New Roman"/>
              <a:sym typeface="Times New Roman"/>
            </a:endParaRPr>
          </a:p>
          <a:p>
            <a:pPr indent="0" lvl="0" marL="0" rtl="0" algn="l">
              <a:spcBef>
                <a:spcPts val="0"/>
              </a:spcBef>
              <a:spcAft>
                <a:spcPts val="0"/>
              </a:spcAft>
              <a:buNone/>
            </a:pPr>
            <a:r>
              <a:rPr lang="en" sz="1700">
                <a:solidFill>
                  <a:srgbClr val="FFFFFF"/>
                </a:solidFill>
                <a:latin typeface="Times New Roman"/>
                <a:ea typeface="Times New Roman"/>
                <a:cs typeface="Times New Roman"/>
                <a:sym typeface="Times New Roman"/>
              </a:rPr>
              <a:t>Why are you willing to donate that amount of time:________________________________</a:t>
            </a:r>
            <a:endParaRPr sz="1700">
              <a:solidFill>
                <a:srgbClr val="FFFFFF"/>
              </a:solidFill>
              <a:latin typeface="Times New Roman"/>
              <a:ea typeface="Times New Roman"/>
              <a:cs typeface="Times New Roman"/>
              <a:sym typeface="Times New Roman"/>
            </a:endParaRPr>
          </a:p>
          <a:p>
            <a:pPr indent="0" lvl="0" marL="0" rtl="0" algn="l">
              <a:spcBef>
                <a:spcPts val="0"/>
              </a:spcBef>
              <a:spcAft>
                <a:spcPts val="0"/>
              </a:spcAft>
              <a:buNone/>
            </a:pPr>
            <a:r>
              <a:rPr lang="en" sz="1700">
                <a:solidFill>
                  <a:srgbClr val="FFFFFF"/>
                </a:solidFill>
                <a:latin typeface="Times New Roman"/>
                <a:ea typeface="Times New Roman"/>
                <a:cs typeface="Times New Roman"/>
                <a:sym typeface="Times New Roman"/>
              </a:rPr>
              <a:t>___________________________________________________________________________________________________________________________________________________________________________________________________________________________________________</a:t>
            </a:r>
            <a:endParaRPr sz="1700">
              <a:solidFill>
                <a:srgbClr val="FFFFFF"/>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rgbClr val="000000"/>
              </a:solidFill>
              <a:latin typeface="Arial"/>
              <a:ea typeface="Arial"/>
              <a:cs typeface="Arial"/>
              <a:sym typeface="Arial"/>
            </a:endParaRPr>
          </a:p>
          <a:p>
            <a:pPr indent="0" lvl="0" marL="0" rtl="0" algn="l">
              <a:spcBef>
                <a:spcPts val="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Results </a:t>
            </a:r>
            <a:endParaRPr/>
          </a:p>
        </p:txBody>
      </p:sp>
      <p:graphicFrame>
        <p:nvGraphicFramePr>
          <p:cNvPr id="140" name="Google Shape;140;p26"/>
          <p:cNvGraphicFramePr/>
          <p:nvPr/>
        </p:nvGraphicFramePr>
        <p:xfrm>
          <a:off x="3176100" y="323675"/>
          <a:ext cx="3000000" cy="3000000"/>
        </p:xfrm>
        <a:graphic>
          <a:graphicData uri="http://schemas.openxmlformats.org/drawingml/2006/table">
            <a:tbl>
              <a:tblPr>
                <a:noFill/>
                <a:tableStyleId>{BB778D49-6594-42E3-B428-EC6A781F9ADC}</a:tableStyleId>
              </a:tblPr>
              <a:tblGrid>
                <a:gridCol w="1234900"/>
                <a:gridCol w="1327025"/>
                <a:gridCol w="905875"/>
                <a:gridCol w="1116450"/>
                <a:gridCol w="776950"/>
              </a:tblGrid>
              <a:tr h="394400">
                <a:tc>
                  <a:txBody>
                    <a:bodyPr/>
                    <a:lstStyle/>
                    <a:p>
                      <a:pPr indent="0" lvl="0" marL="0" rtl="0" algn="ctr">
                        <a:spcBef>
                          <a:spcPts val="0"/>
                        </a:spcBef>
                        <a:spcAft>
                          <a:spcPts val="800"/>
                        </a:spcAft>
                        <a:buNone/>
                      </a:pPr>
                      <a:r>
                        <a:rPr lang="en" sz="1200" u="sng">
                          <a:solidFill>
                            <a:schemeClr val="dk1"/>
                          </a:solidFill>
                          <a:latin typeface="Oswald"/>
                          <a:ea typeface="Oswald"/>
                          <a:cs typeface="Oswald"/>
                          <a:sym typeface="Oswald"/>
                        </a:rPr>
                        <a:t>Gender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ctr">
                        <a:spcBef>
                          <a:spcPts val="0"/>
                        </a:spcBef>
                        <a:spcAft>
                          <a:spcPts val="800"/>
                        </a:spcAft>
                        <a:buNone/>
                      </a:pPr>
                      <a:r>
                        <a:rPr lang="en" sz="1200" u="sng">
                          <a:solidFill>
                            <a:schemeClr val="dk1"/>
                          </a:solidFill>
                          <a:latin typeface="Oswald"/>
                          <a:ea typeface="Oswald"/>
                          <a:cs typeface="Oswald"/>
                          <a:sym typeface="Oswald"/>
                        </a:rPr>
                        <a:t>Paul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ctr">
                        <a:spcBef>
                          <a:spcPts val="0"/>
                        </a:spcBef>
                        <a:spcAft>
                          <a:spcPts val="800"/>
                        </a:spcAft>
                        <a:buNone/>
                      </a:pPr>
                      <a:r>
                        <a:rPr lang="en" sz="1200" u="sng">
                          <a:solidFill>
                            <a:schemeClr val="dk1"/>
                          </a:solidFill>
                          <a:latin typeface="Oswald"/>
                          <a:ea typeface="Oswald"/>
                          <a:cs typeface="Oswald"/>
                          <a:sym typeface="Oswald"/>
                        </a:rPr>
                        <a:t>Mean</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ctr">
                        <a:spcBef>
                          <a:spcPts val="0"/>
                        </a:spcBef>
                        <a:spcAft>
                          <a:spcPts val="800"/>
                        </a:spcAft>
                        <a:buNone/>
                      </a:pPr>
                      <a:r>
                        <a:rPr lang="en" sz="1200" u="sng">
                          <a:solidFill>
                            <a:schemeClr val="dk1"/>
                          </a:solidFill>
                          <a:latin typeface="Oswald"/>
                          <a:ea typeface="Oswald"/>
                          <a:cs typeface="Oswald"/>
                          <a:sym typeface="Oswald"/>
                        </a:rPr>
                        <a:t>Std. Deviation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ctr">
                        <a:spcBef>
                          <a:spcPts val="0"/>
                        </a:spcBef>
                        <a:spcAft>
                          <a:spcPts val="800"/>
                        </a:spcAft>
                        <a:buNone/>
                      </a:pPr>
                      <a:r>
                        <a:rPr lang="en" sz="1200" u="sng">
                          <a:solidFill>
                            <a:schemeClr val="dk1"/>
                          </a:solidFill>
                          <a:latin typeface="Oswald"/>
                          <a:ea typeface="Oswald"/>
                          <a:cs typeface="Oswald"/>
                          <a:sym typeface="Oswald"/>
                        </a:rPr>
                        <a:t>N</a:t>
                      </a:r>
                      <a:endParaRPr sz="1200" u="sng">
                        <a:solidFill>
                          <a:schemeClr val="dk1"/>
                        </a:solidFill>
                        <a:latin typeface="Oswald"/>
                        <a:ea typeface="Oswald"/>
                        <a:cs typeface="Oswald"/>
                        <a:sym typeface="Oswald"/>
                      </a:endParaRPr>
                    </a:p>
                  </a:txBody>
                  <a:tcPr marT="63500" marB="63500" marR="63500" marL="63500"/>
                </a:tc>
              </a:tr>
              <a:tr h="394400">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Male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Positive reputation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67.2308</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45.91759</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26</a:t>
                      </a:r>
                      <a:endParaRPr sz="1200" u="sng">
                        <a:solidFill>
                          <a:schemeClr val="dk1"/>
                        </a:solidFill>
                        <a:latin typeface="Oswald"/>
                        <a:ea typeface="Oswald"/>
                        <a:cs typeface="Oswald"/>
                        <a:sym typeface="Oswald"/>
                      </a:endParaRPr>
                    </a:p>
                  </a:txBody>
                  <a:tcPr marT="63500" marB="63500" marR="63500" marL="63500"/>
                </a:tc>
              </a:tr>
              <a:tr h="394400">
                <a:tc>
                  <a:txBody>
                    <a:bodyPr/>
                    <a:lstStyle/>
                    <a:p>
                      <a:pPr indent="0" lvl="0" marL="0" rtl="0" algn="l">
                        <a:spcBef>
                          <a:spcPts val="0"/>
                        </a:spcBef>
                        <a:spcAft>
                          <a:spcPts val="800"/>
                        </a:spcAft>
                        <a:buNone/>
                      </a:pPr>
                      <a:r>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Negative reputation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23.1000</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31.02029</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30</a:t>
                      </a:r>
                      <a:endParaRPr sz="1200" u="sng">
                        <a:solidFill>
                          <a:schemeClr val="dk1"/>
                        </a:solidFill>
                        <a:latin typeface="Oswald"/>
                        <a:ea typeface="Oswald"/>
                        <a:cs typeface="Oswald"/>
                        <a:sym typeface="Oswald"/>
                      </a:endParaRPr>
                    </a:p>
                  </a:txBody>
                  <a:tcPr marT="63500" marB="63500" marR="63500" marL="63500"/>
                </a:tc>
              </a:tr>
              <a:tr h="394400">
                <a:tc>
                  <a:txBody>
                    <a:bodyPr/>
                    <a:lstStyle/>
                    <a:p>
                      <a:pPr indent="0" lvl="0" marL="0" rtl="0" algn="l">
                        <a:spcBef>
                          <a:spcPts val="0"/>
                        </a:spcBef>
                        <a:spcAft>
                          <a:spcPts val="800"/>
                        </a:spcAft>
                        <a:buNone/>
                      </a:pPr>
                      <a:r>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Total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43.5893</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44.26029</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56</a:t>
                      </a:r>
                      <a:endParaRPr sz="1200" u="sng">
                        <a:solidFill>
                          <a:schemeClr val="dk1"/>
                        </a:solidFill>
                        <a:latin typeface="Oswald"/>
                        <a:ea typeface="Oswald"/>
                        <a:cs typeface="Oswald"/>
                        <a:sym typeface="Oswald"/>
                      </a:endParaRPr>
                    </a:p>
                  </a:txBody>
                  <a:tcPr marT="63500" marB="63500" marR="63500" marL="63500"/>
                </a:tc>
              </a:tr>
              <a:tr h="394400">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Female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Positive reputation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79.5714</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57.38635</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35</a:t>
                      </a:r>
                      <a:endParaRPr sz="1200" u="sng">
                        <a:solidFill>
                          <a:schemeClr val="dk1"/>
                        </a:solidFill>
                        <a:latin typeface="Oswald"/>
                        <a:ea typeface="Oswald"/>
                        <a:cs typeface="Oswald"/>
                        <a:sym typeface="Oswald"/>
                      </a:endParaRPr>
                    </a:p>
                  </a:txBody>
                  <a:tcPr marT="63500" marB="63500" marR="63500" marL="63500"/>
                </a:tc>
              </a:tr>
              <a:tr h="394400">
                <a:tc>
                  <a:txBody>
                    <a:bodyPr/>
                    <a:lstStyle/>
                    <a:p>
                      <a:pPr indent="0" lvl="0" marL="0" rtl="0" algn="l">
                        <a:spcBef>
                          <a:spcPts val="0"/>
                        </a:spcBef>
                        <a:spcAft>
                          <a:spcPts val="800"/>
                        </a:spcAft>
                        <a:buNone/>
                      </a:pPr>
                      <a:r>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Negative reputation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38.8537</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40.51269</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41</a:t>
                      </a:r>
                      <a:endParaRPr sz="1200" u="sng">
                        <a:solidFill>
                          <a:schemeClr val="dk1"/>
                        </a:solidFill>
                        <a:latin typeface="Oswald"/>
                        <a:ea typeface="Oswald"/>
                        <a:cs typeface="Oswald"/>
                        <a:sym typeface="Oswald"/>
                      </a:endParaRPr>
                    </a:p>
                  </a:txBody>
                  <a:tcPr marT="63500" marB="63500" marR="63500" marL="63500"/>
                </a:tc>
              </a:tr>
              <a:tr h="394400">
                <a:tc>
                  <a:txBody>
                    <a:bodyPr/>
                    <a:lstStyle/>
                    <a:p>
                      <a:pPr indent="0" lvl="0" marL="0" rtl="0" algn="l">
                        <a:spcBef>
                          <a:spcPts val="0"/>
                        </a:spcBef>
                        <a:spcAft>
                          <a:spcPts val="800"/>
                        </a:spcAft>
                        <a:buNone/>
                      </a:pPr>
                      <a:r>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Total</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57.6053</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52.77931</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76</a:t>
                      </a:r>
                      <a:endParaRPr sz="1200" u="sng">
                        <a:solidFill>
                          <a:schemeClr val="dk1"/>
                        </a:solidFill>
                        <a:latin typeface="Oswald"/>
                        <a:ea typeface="Oswald"/>
                        <a:cs typeface="Oswald"/>
                        <a:sym typeface="Oswald"/>
                      </a:endParaRPr>
                    </a:p>
                  </a:txBody>
                  <a:tcPr marT="63500" marB="63500" marR="63500" marL="63500"/>
                </a:tc>
              </a:tr>
              <a:tr h="394400">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Total</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Positive reputation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74.3115</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52.74958</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61</a:t>
                      </a:r>
                      <a:endParaRPr sz="1200" u="sng">
                        <a:solidFill>
                          <a:schemeClr val="dk1"/>
                        </a:solidFill>
                        <a:latin typeface="Oswald"/>
                        <a:ea typeface="Oswald"/>
                        <a:cs typeface="Oswald"/>
                        <a:sym typeface="Oswald"/>
                      </a:endParaRPr>
                    </a:p>
                  </a:txBody>
                  <a:tcPr marT="63500" marB="63500" marR="63500" marL="63500"/>
                </a:tc>
              </a:tr>
              <a:tr h="394400">
                <a:tc>
                  <a:txBody>
                    <a:bodyPr/>
                    <a:lstStyle/>
                    <a:p>
                      <a:pPr indent="0" lvl="0" marL="0" rtl="0" algn="l">
                        <a:spcBef>
                          <a:spcPts val="0"/>
                        </a:spcBef>
                        <a:spcAft>
                          <a:spcPts val="800"/>
                        </a:spcAft>
                        <a:buNone/>
                      </a:pPr>
                      <a:r>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Negative reputation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32.5833</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37.26938</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72</a:t>
                      </a:r>
                      <a:endParaRPr sz="1200" u="sng">
                        <a:solidFill>
                          <a:schemeClr val="dk1"/>
                        </a:solidFill>
                        <a:latin typeface="Oswald"/>
                        <a:ea typeface="Oswald"/>
                        <a:cs typeface="Oswald"/>
                        <a:sym typeface="Oswald"/>
                      </a:endParaRPr>
                    </a:p>
                  </a:txBody>
                  <a:tcPr marT="63500" marB="63500" marR="63500" marL="63500"/>
                </a:tc>
              </a:tr>
              <a:tr h="394400">
                <a:tc>
                  <a:txBody>
                    <a:bodyPr/>
                    <a:lstStyle/>
                    <a:p>
                      <a:pPr indent="0" lvl="0" marL="0" rtl="0" algn="l">
                        <a:spcBef>
                          <a:spcPts val="0"/>
                        </a:spcBef>
                        <a:spcAft>
                          <a:spcPts val="800"/>
                        </a:spcAft>
                        <a:buNone/>
                      </a:pPr>
                      <a:r>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Total </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51.7218</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49.47227</a:t>
                      </a:r>
                      <a:endParaRPr sz="1200" u="sng">
                        <a:solidFill>
                          <a:schemeClr val="dk1"/>
                        </a:solidFill>
                        <a:latin typeface="Oswald"/>
                        <a:ea typeface="Oswald"/>
                        <a:cs typeface="Oswald"/>
                        <a:sym typeface="Oswald"/>
                      </a:endParaRPr>
                    </a:p>
                  </a:txBody>
                  <a:tcPr marT="63500" marB="63500" marR="63500" marL="63500"/>
                </a:tc>
                <a:tc>
                  <a:txBody>
                    <a:bodyPr/>
                    <a:lstStyle/>
                    <a:p>
                      <a:pPr indent="0" lvl="0" marL="0" rtl="0" algn="l">
                        <a:spcBef>
                          <a:spcPts val="0"/>
                        </a:spcBef>
                        <a:spcAft>
                          <a:spcPts val="800"/>
                        </a:spcAft>
                        <a:buNone/>
                      </a:pPr>
                      <a:r>
                        <a:rPr lang="en" sz="1200" u="sng">
                          <a:solidFill>
                            <a:schemeClr val="dk1"/>
                          </a:solidFill>
                          <a:latin typeface="Oswald"/>
                          <a:ea typeface="Oswald"/>
                          <a:cs typeface="Oswald"/>
                          <a:sym typeface="Oswald"/>
                        </a:rPr>
                        <a:t>133</a:t>
                      </a:r>
                      <a:endParaRPr sz="1200" u="sng">
                        <a:solidFill>
                          <a:schemeClr val="dk1"/>
                        </a:solidFill>
                        <a:latin typeface="Oswald"/>
                        <a:ea typeface="Oswald"/>
                        <a:cs typeface="Oswald"/>
                        <a:sym typeface="Oswald"/>
                      </a:endParaRPr>
                    </a:p>
                  </a:txBody>
                  <a:tcPr marT="63500" marB="63500" marR="63500" marL="63500"/>
                </a:tc>
              </a:tr>
            </a:tbl>
          </a:graphicData>
        </a:graphic>
      </p:graphicFrame>
      <p:sp>
        <p:nvSpPr>
          <p:cNvPr id="141" name="Google Shape;141;p26"/>
          <p:cNvSpPr txBox="1"/>
          <p:nvPr/>
        </p:nvSpPr>
        <p:spPr>
          <a:xfrm>
            <a:off x="3176100" y="4365075"/>
            <a:ext cx="47775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800"/>
              </a:spcAft>
              <a:buNone/>
            </a:pPr>
            <a:r>
              <a:rPr lang="en" sz="1300">
                <a:solidFill>
                  <a:schemeClr val="dk1"/>
                </a:solidFill>
                <a:latin typeface="Oswald"/>
                <a:ea typeface="Oswald"/>
                <a:cs typeface="Oswald"/>
                <a:sym typeface="Oswald"/>
              </a:rPr>
              <a:t>Table 1: The Reputation of Paul's Effect on Gender</a:t>
            </a:r>
            <a:r>
              <a:rPr lang="en" sz="2000">
                <a:latin typeface="Times New Roman"/>
                <a:ea typeface="Times New Roman"/>
                <a:cs typeface="Times New Roman"/>
                <a:sym typeface="Times New Roman"/>
              </a:rPr>
              <a:t> </a:t>
            </a:r>
            <a:endParaRPr sz="1100">
              <a:latin typeface="Average"/>
              <a:ea typeface="Average"/>
              <a:cs typeface="Average"/>
              <a:sym typeface="Average"/>
            </a:endParaRPr>
          </a:p>
        </p:txBody>
      </p:sp>
      <p:sp>
        <p:nvSpPr>
          <p:cNvPr id="142" name="Google Shape;142;p26"/>
          <p:cNvSpPr txBox="1"/>
          <p:nvPr/>
        </p:nvSpPr>
        <p:spPr>
          <a:xfrm>
            <a:off x="408925" y="966475"/>
            <a:ext cx="2453400" cy="4080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500">
              <a:solidFill>
                <a:schemeClr val="dk1"/>
              </a:solidFill>
              <a:latin typeface="Oswald"/>
              <a:ea typeface="Oswald"/>
              <a:cs typeface="Oswald"/>
              <a:sym typeface="Oswald"/>
            </a:endParaRPr>
          </a:p>
          <a:p>
            <a:pPr indent="0" lvl="0" marL="0" rtl="0" algn="l">
              <a:lnSpc>
                <a:spcPct val="115000"/>
              </a:lnSpc>
              <a:spcBef>
                <a:spcPts val="800"/>
              </a:spcBef>
              <a:spcAft>
                <a:spcPts val="0"/>
              </a:spcAft>
              <a:buNone/>
            </a:pPr>
            <a:r>
              <a:rPr lang="en" sz="1500">
                <a:solidFill>
                  <a:schemeClr val="dk1"/>
                </a:solidFill>
                <a:latin typeface="Oswald"/>
                <a:ea typeface="Oswald"/>
                <a:cs typeface="Oswald"/>
                <a:sym typeface="Oswald"/>
              </a:rPr>
              <a:t>Significant main effect for the reputation of Paul (</a:t>
            </a:r>
            <a:r>
              <a:rPr i="1" lang="en" sz="1500">
                <a:solidFill>
                  <a:schemeClr val="dk1"/>
                </a:solidFill>
                <a:latin typeface="Oswald"/>
                <a:ea typeface="Oswald"/>
                <a:cs typeface="Oswald"/>
                <a:sym typeface="Oswald"/>
              </a:rPr>
              <a:t>F</a:t>
            </a:r>
            <a:r>
              <a:rPr lang="en" sz="1500">
                <a:solidFill>
                  <a:schemeClr val="dk1"/>
                </a:solidFill>
                <a:latin typeface="Oswald"/>
                <a:ea typeface="Oswald"/>
                <a:cs typeface="Oswald"/>
                <a:sym typeface="Oswald"/>
              </a:rPr>
              <a:t>(1, 128) = 618.040, </a:t>
            </a:r>
            <a:r>
              <a:rPr i="1" lang="en" sz="1500">
                <a:solidFill>
                  <a:schemeClr val="dk1"/>
                </a:solidFill>
                <a:latin typeface="Oswald"/>
                <a:ea typeface="Oswald"/>
                <a:cs typeface="Oswald"/>
                <a:sym typeface="Oswald"/>
              </a:rPr>
              <a:t>p</a:t>
            </a:r>
            <a:r>
              <a:rPr lang="en" sz="1500">
                <a:solidFill>
                  <a:schemeClr val="dk1"/>
                </a:solidFill>
                <a:latin typeface="Oswald"/>
                <a:ea typeface="Oswald"/>
                <a:cs typeface="Oswald"/>
                <a:sym typeface="Oswald"/>
              </a:rPr>
              <a:t> = .026).  </a:t>
            </a:r>
            <a:endParaRPr sz="1500">
              <a:solidFill>
                <a:schemeClr val="dk1"/>
              </a:solidFill>
              <a:latin typeface="Oswald"/>
              <a:ea typeface="Oswald"/>
              <a:cs typeface="Oswald"/>
              <a:sym typeface="Oswald"/>
            </a:endParaRPr>
          </a:p>
          <a:p>
            <a:pPr indent="0" lvl="0" marL="457200" rtl="0" algn="l">
              <a:lnSpc>
                <a:spcPct val="115000"/>
              </a:lnSpc>
              <a:spcBef>
                <a:spcPts val="800"/>
              </a:spcBef>
              <a:spcAft>
                <a:spcPts val="0"/>
              </a:spcAft>
              <a:buNone/>
            </a:pPr>
            <a:r>
              <a:t/>
            </a:r>
            <a:endParaRPr sz="1500">
              <a:solidFill>
                <a:schemeClr val="dk1"/>
              </a:solidFill>
              <a:latin typeface="Oswald"/>
              <a:ea typeface="Oswald"/>
              <a:cs typeface="Oswald"/>
              <a:sym typeface="Oswald"/>
            </a:endParaRPr>
          </a:p>
          <a:p>
            <a:pPr indent="0" lvl="0" marL="0" rtl="0" algn="l">
              <a:lnSpc>
                <a:spcPct val="115000"/>
              </a:lnSpc>
              <a:spcBef>
                <a:spcPts val="800"/>
              </a:spcBef>
              <a:spcAft>
                <a:spcPts val="0"/>
              </a:spcAft>
              <a:buNone/>
            </a:pPr>
            <a:r>
              <a:t/>
            </a:r>
            <a:endParaRPr sz="1500">
              <a:solidFill>
                <a:schemeClr val="dk1"/>
              </a:solidFill>
              <a:latin typeface="Oswald"/>
              <a:ea typeface="Oswald"/>
              <a:cs typeface="Oswald"/>
              <a:sym typeface="Oswald"/>
            </a:endParaRPr>
          </a:p>
          <a:p>
            <a:pPr indent="0" lvl="0" marL="0" rtl="0" algn="l">
              <a:lnSpc>
                <a:spcPct val="115000"/>
              </a:lnSpc>
              <a:spcBef>
                <a:spcPts val="800"/>
              </a:spcBef>
              <a:spcAft>
                <a:spcPts val="800"/>
              </a:spcAft>
              <a:buNone/>
            </a:pPr>
            <a:r>
              <a:rPr lang="en" sz="1500">
                <a:solidFill>
                  <a:schemeClr val="dk1"/>
                </a:solidFill>
                <a:latin typeface="Oswald"/>
                <a:ea typeface="Oswald"/>
                <a:cs typeface="Oswald"/>
                <a:sym typeface="Oswald"/>
              </a:rPr>
              <a:t>There was also a significant main effect for gender of participant (</a:t>
            </a:r>
            <a:r>
              <a:rPr i="1" lang="en" sz="1500">
                <a:solidFill>
                  <a:schemeClr val="dk1"/>
                </a:solidFill>
                <a:latin typeface="Oswald"/>
                <a:ea typeface="Oswald"/>
                <a:cs typeface="Oswald"/>
                <a:sym typeface="Oswald"/>
              </a:rPr>
              <a:t>F</a:t>
            </a:r>
            <a:r>
              <a:rPr lang="en" sz="1500">
                <a:solidFill>
                  <a:schemeClr val="dk1"/>
                </a:solidFill>
                <a:latin typeface="Oswald"/>
                <a:ea typeface="Oswald"/>
                <a:cs typeface="Oswald"/>
                <a:sym typeface="Oswald"/>
              </a:rPr>
              <a:t>(1, 128) = 3.512, </a:t>
            </a:r>
            <a:r>
              <a:rPr i="1" lang="en" sz="1500">
                <a:solidFill>
                  <a:schemeClr val="dk1"/>
                </a:solidFill>
                <a:latin typeface="Oswald"/>
                <a:ea typeface="Oswald"/>
                <a:cs typeface="Oswald"/>
                <a:sym typeface="Oswald"/>
              </a:rPr>
              <a:t>p</a:t>
            </a:r>
            <a:r>
              <a:rPr lang="en" sz="1500">
                <a:solidFill>
                  <a:schemeClr val="dk1"/>
                </a:solidFill>
                <a:latin typeface="Oswald"/>
                <a:ea typeface="Oswald"/>
                <a:cs typeface="Oswald"/>
                <a:sym typeface="Oswald"/>
              </a:rPr>
              <a:t> = .033). </a:t>
            </a:r>
            <a:endParaRPr sz="1500">
              <a:solidFill>
                <a:schemeClr val="dk1"/>
              </a:solidFill>
              <a:latin typeface="Oswald"/>
              <a:ea typeface="Oswald"/>
              <a:cs typeface="Oswald"/>
              <a:sym typeface="Oswa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Results </a:t>
            </a:r>
            <a:endParaRPr/>
          </a:p>
          <a:p>
            <a:pPr indent="0" lvl="0" marL="0" rtl="0" algn="l">
              <a:spcBef>
                <a:spcPts val="0"/>
              </a:spcBef>
              <a:spcAft>
                <a:spcPts val="0"/>
              </a:spcAft>
              <a:buNone/>
            </a:pPr>
            <a:r>
              <a:t/>
            </a:r>
            <a:endParaRPr/>
          </a:p>
        </p:txBody>
      </p:sp>
      <p:sp>
        <p:nvSpPr>
          <p:cNvPr id="148" name="Google Shape;148;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sz="1700">
                <a:solidFill>
                  <a:schemeClr val="dk1"/>
                </a:solidFill>
                <a:latin typeface="Oswald"/>
                <a:ea typeface="Oswald"/>
                <a:cs typeface="Oswald"/>
                <a:sym typeface="Oswald"/>
              </a:rPr>
              <a:t>A correlation was run between degree of religiosity and proclivity to help</a:t>
            </a:r>
            <a:endParaRPr sz="1700">
              <a:solidFill>
                <a:schemeClr val="dk1"/>
              </a:solidFill>
              <a:latin typeface="Oswald"/>
              <a:ea typeface="Oswald"/>
              <a:cs typeface="Oswald"/>
              <a:sym typeface="Oswald"/>
            </a:endParaRPr>
          </a:p>
          <a:p>
            <a:pPr indent="0" lvl="0" marL="914400" rtl="0" algn="l">
              <a:spcBef>
                <a:spcPts val="0"/>
              </a:spcBef>
              <a:spcAft>
                <a:spcPts val="0"/>
              </a:spcAft>
              <a:buNone/>
            </a:pPr>
            <a:r>
              <a:t/>
            </a:r>
            <a:endParaRPr sz="1700">
              <a:solidFill>
                <a:schemeClr val="dk1"/>
              </a:solidFill>
              <a:latin typeface="Oswald"/>
              <a:ea typeface="Oswald"/>
              <a:cs typeface="Oswald"/>
              <a:sym typeface="Oswald"/>
            </a:endParaRPr>
          </a:p>
          <a:p>
            <a:pPr indent="-320357" lvl="1" marL="914400" rtl="0" algn="l">
              <a:spcBef>
                <a:spcPts val="0"/>
              </a:spcBef>
              <a:spcAft>
                <a:spcPts val="0"/>
              </a:spcAft>
              <a:buClr>
                <a:schemeClr val="dk1"/>
              </a:buClr>
              <a:buSzPct val="100000"/>
              <a:buFont typeface="Oswald"/>
              <a:buChar char="○"/>
            </a:pPr>
            <a:r>
              <a:rPr lang="en" sz="1700">
                <a:solidFill>
                  <a:schemeClr val="dk1"/>
                </a:solidFill>
                <a:latin typeface="Oswald"/>
                <a:ea typeface="Oswald"/>
                <a:cs typeface="Oswald"/>
                <a:sym typeface="Oswald"/>
              </a:rPr>
              <a:t> result yielded a significant finding (</a:t>
            </a:r>
            <a:r>
              <a:rPr i="1" lang="en" sz="1700">
                <a:solidFill>
                  <a:schemeClr val="dk1"/>
                </a:solidFill>
                <a:latin typeface="Oswald"/>
                <a:ea typeface="Oswald"/>
                <a:cs typeface="Oswald"/>
                <a:sym typeface="Oswald"/>
              </a:rPr>
              <a:t>r</a:t>
            </a:r>
            <a:r>
              <a:rPr lang="en" sz="1700">
                <a:solidFill>
                  <a:schemeClr val="dk1"/>
                </a:solidFill>
                <a:latin typeface="Oswald"/>
                <a:ea typeface="Oswald"/>
                <a:cs typeface="Oswald"/>
                <a:sym typeface="Oswald"/>
              </a:rPr>
              <a:t>(153) = .15,</a:t>
            </a:r>
            <a:r>
              <a:rPr i="1" lang="en" sz="1700">
                <a:solidFill>
                  <a:schemeClr val="dk1"/>
                </a:solidFill>
                <a:latin typeface="Oswald"/>
                <a:ea typeface="Oswald"/>
                <a:cs typeface="Oswald"/>
                <a:sym typeface="Oswald"/>
              </a:rPr>
              <a:t> p</a:t>
            </a:r>
            <a:r>
              <a:rPr lang="en" sz="1700">
                <a:solidFill>
                  <a:schemeClr val="dk1"/>
                </a:solidFill>
                <a:latin typeface="Oswald"/>
                <a:ea typeface="Oswald"/>
                <a:cs typeface="Oswald"/>
                <a:sym typeface="Oswald"/>
              </a:rPr>
              <a:t> = .04)</a:t>
            </a:r>
            <a:endParaRPr sz="1700">
              <a:solidFill>
                <a:schemeClr val="dk1"/>
              </a:solidFill>
              <a:latin typeface="Oswald"/>
              <a:ea typeface="Oswald"/>
              <a:cs typeface="Oswald"/>
              <a:sym typeface="Oswald"/>
            </a:endParaRPr>
          </a:p>
          <a:p>
            <a:pPr indent="0" lvl="0" marL="0" rtl="0" algn="l">
              <a:spcBef>
                <a:spcPts val="0"/>
              </a:spcBef>
              <a:spcAft>
                <a:spcPts val="0"/>
              </a:spcAft>
              <a:buNone/>
            </a:pPr>
            <a:r>
              <a:t/>
            </a:r>
            <a:endParaRPr sz="1600">
              <a:solidFill>
                <a:schemeClr val="dk1"/>
              </a:solidFill>
              <a:latin typeface="Oswald"/>
              <a:ea typeface="Oswald"/>
              <a:cs typeface="Oswald"/>
              <a:sym typeface="Oswald"/>
            </a:endParaRPr>
          </a:p>
          <a:p>
            <a:pPr indent="0" lvl="0" marL="0" rtl="0" algn="l">
              <a:spcBef>
                <a:spcPts val="1600"/>
              </a:spcBef>
              <a:spcAft>
                <a:spcPts val="0"/>
              </a:spcAft>
              <a:buNone/>
            </a:pPr>
            <a:r>
              <a:t/>
            </a:r>
            <a:endParaRPr sz="1600">
              <a:solidFill>
                <a:schemeClr val="dk1"/>
              </a:solidFill>
              <a:latin typeface="Oswald"/>
              <a:ea typeface="Oswald"/>
              <a:cs typeface="Oswald"/>
              <a:sym typeface="Oswald"/>
            </a:endParaRPr>
          </a:p>
          <a:p>
            <a:pPr indent="0" lvl="0" marL="0" rtl="0" algn="l">
              <a:spcBef>
                <a:spcPts val="1600"/>
              </a:spcBef>
              <a:spcAft>
                <a:spcPts val="0"/>
              </a:spcAft>
              <a:buNone/>
            </a:pPr>
            <a:r>
              <a:t/>
            </a:r>
            <a:endParaRPr sz="1600">
              <a:solidFill>
                <a:schemeClr val="dk1"/>
              </a:solidFill>
              <a:latin typeface="Oswald"/>
              <a:ea typeface="Oswald"/>
              <a:cs typeface="Oswald"/>
              <a:sym typeface="Oswald"/>
            </a:endParaRPr>
          </a:p>
          <a:p>
            <a:pPr indent="0" lvl="0" marL="0" rtl="0" algn="l">
              <a:spcBef>
                <a:spcPts val="1600"/>
              </a:spcBef>
              <a:spcAft>
                <a:spcPts val="0"/>
              </a:spcAft>
              <a:buNone/>
            </a:pPr>
            <a:r>
              <a:rPr lang="en" sz="1600">
                <a:solidFill>
                  <a:schemeClr val="dk1"/>
                </a:solidFill>
                <a:latin typeface="Oswald"/>
                <a:ea typeface="Oswald"/>
                <a:cs typeface="Oswald"/>
                <a:sym typeface="Oswald"/>
              </a:rPr>
              <a:t>There were no significant effects for age or parents marital status on the amount of time willing to donate to Paul.  </a:t>
            </a:r>
            <a:endParaRPr sz="1600">
              <a:solidFill>
                <a:schemeClr val="dk1"/>
              </a:solidFill>
              <a:latin typeface="Oswald"/>
              <a:ea typeface="Oswald"/>
              <a:cs typeface="Oswald"/>
              <a:sym typeface="Oswald"/>
            </a:endParaRPr>
          </a:p>
          <a:p>
            <a:pPr indent="0" lvl="0" marL="0" rtl="0" algn="l">
              <a:spcBef>
                <a:spcPts val="1600"/>
              </a:spcBef>
              <a:spcAft>
                <a:spcPts val="0"/>
              </a:spcAft>
              <a:buNone/>
            </a:pPr>
            <a:r>
              <a:t/>
            </a:r>
            <a:endParaRPr sz="1600">
              <a:solidFill>
                <a:schemeClr val="dk1"/>
              </a:solidFill>
              <a:latin typeface="Oswald"/>
              <a:ea typeface="Oswald"/>
              <a:cs typeface="Oswald"/>
              <a:sym typeface="Oswald"/>
            </a:endParaRPr>
          </a:p>
          <a:p>
            <a:pPr indent="0" lvl="0" marL="0" rtl="0" algn="l">
              <a:spcBef>
                <a:spcPts val="1600"/>
              </a:spcBef>
              <a:spcAft>
                <a:spcPts val="0"/>
              </a:spcAft>
              <a:buNone/>
            </a:pPr>
            <a:r>
              <a:t/>
            </a:r>
            <a:endParaRPr sz="1600">
              <a:solidFill>
                <a:schemeClr val="dk1"/>
              </a:solidFill>
              <a:latin typeface="Oswald"/>
              <a:ea typeface="Oswald"/>
              <a:cs typeface="Oswald"/>
              <a:sym typeface="Oswald"/>
            </a:endParaRPr>
          </a:p>
          <a:p>
            <a:pPr indent="0" lvl="0" marL="0" rtl="0" algn="l">
              <a:spcBef>
                <a:spcPts val="1600"/>
              </a:spcBef>
              <a:spcAft>
                <a:spcPts val="1200"/>
              </a:spcAft>
              <a:buNone/>
            </a:pPr>
            <a:r>
              <a:t/>
            </a:r>
            <a:endParaRPr sz="1600">
              <a:solidFill>
                <a:schemeClr val="dk1"/>
              </a:solidFill>
              <a:latin typeface="Oswald"/>
              <a:ea typeface="Oswald"/>
              <a:cs typeface="Oswald"/>
              <a:sym typeface="Oswa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Discussion </a:t>
            </a:r>
            <a:endParaRPr/>
          </a:p>
        </p:txBody>
      </p:sp>
      <p:sp>
        <p:nvSpPr>
          <p:cNvPr id="154" name="Google Shape;154;p28"/>
          <p:cNvSpPr txBox="1"/>
          <p:nvPr>
            <p:ph idx="1" type="body"/>
          </p:nvPr>
        </p:nvSpPr>
        <p:spPr>
          <a:xfrm>
            <a:off x="311700" y="1259400"/>
            <a:ext cx="8520600" cy="330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1"/>
                </a:solidFill>
                <a:latin typeface="Oswald"/>
                <a:ea typeface="Oswald"/>
                <a:cs typeface="Oswald"/>
                <a:sym typeface="Oswald"/>
              </a:rPr>
              <a:t>Prosocial behaviors tend to be exerted when an individual feels like they were treated well in return</a:t>
            </a:r>
            <a:endParaRPr sz="1600">
              <a:solidFill>
                <a:schemeClr val="dk1"/>
              </a:solidFill>
              <a:latin typeface="Oswald"/>
              <a:ea typeface="Oswald"/>
              <a:cs typeface="Oswald"/>
              <a:sym typeface="Oswald"/>
            </a:endParaRPr>
          </a:p>
          <a:p>
            <a:pPr indent="0" lvl="0" marL="0" rtl="0" algn="l">
              <a:spcBef>
                <a:spcPts val="800"/>
              </a:spcBef>
              <a:spcAft>
                <a:spcPts val="0"/>
              </a:spcAft>
              <a:buNone/>
            </a:pPr>
            <a:r>
              <a:t/>
            </a:r>
            <a:endParaRPr sz="1500">
              <a:solidFill>
                <a:schemeClr val="dk1"/>
              </a:solidFill>
              <a:latin typeface="Oswald"/>
              <a:ea typeface="Oswald"/>
              <a:cs typeface="Oswald"/>
              <a:sym typeface="Oswald"/>
            </a:endParaRPr>
          </a:p>
          <a:p>
            <a:pPr indent="0" lvl="0" marL="0" rtl="0" algn="l">
              <a:spcBef>
                <a:spcPts val="800"/>
              </a:spcBef>
              <a:spcAft>
                <a:spcPts val="0"/>
              </a:spcAft>
              <a:buNone/>
            </a:pPr>
            <a:r>
              <a:rPr lang="en" sz="1500">
                <a:solidFill>
                  <a:schemeClr val="dk1"/>
                </a:solidFill>
                <a:latin typeface="Oswald"/>
                <a:ea typeface="Oswald"/>
                <a:cs typeface="Oswald"/>
                <a:sym typeface="Oswald"/>
              </a:rPr>
              <a:t>The participants who received the positive reputation of Paul felt obligated to help him with some homework related task, but the participants who received the negative reputation Paul didn't feel obligated to help him.  </a:t>
            </a:r>
            <a:endParaRPr sz="1500">
              <a:solidFill>
                <a:schemeClr val="dk1"/>
              </a:solidFill>
              <a:latin typeface="Oswald"/>
              <a:ea typeface="Oswald"/>
              <a:cs typeface="Oswald"/>
              <a:sym typeface="Oswald"/>
            </a:endParaRPr>
          </a:p>
          <a:p>
            <a:pPr indent="0" lvl="0" marL="0" rtl="0" algn="l">
              <a:spcBef>
                <a:spcPts val="800"/>
              </a:spcBef>
              <a:spcAft>
                <a:spcPts val="0"/>
              </a:spcAft>
              <a:buNone/>
            </a:pPr>
            <a:r>
              <a:t/>
            </a:r>
            <a:endParaRPr sz="1500">
              <a:solidFill>
                <a:schemeClr val="dk1"/>
              </a:solidFill>
              <a:latin typeface="Oswald"/>
              <a:ea typeface="Oswald"/>
              <a:cs typeface="Oswald"/>
              <a:sym typeface="Oswald"/>
            </a:endParaRPr>
          </a:p>
          <a:p>
            <a:pPr indent="0" lvl="0" marL="0" rtl="0" algn="l">
              <a:spcBef>
                <a:spcPts val="800"/>
              </a:spcBef>
              <a:spcAft>
                <a:spcPts val="0"/>
              </a:spcAft>
              <a:buNone/>
            </a:pPr>
            <a:r>
              <a:rPr lang="en" sz="1500">
                <a:solidFill>
                  <a:schemeClr val="dk1"/>
                </a:solidFill>
                <a:latin typeface="Oswald"/>
                <a:ea typeface="Oswald"/>
                <a:cs typeface="Oswald"/>
                <a:sym typeface="Oswald"/>
              </a:rPr>
              <a:t>The hypothesis was supported by the results of the </a:t>
            </a:r>
            <a:r>
              <a:rPr lang="en" sz="1500">
                <a:solidFill>
                  <a:schemeClr val="dk1"/>
                </a:solidFill>
                <a:latin typeface="Oswald"/>
                <a:ea typeface="Oswald"/>
                <a:cs typeface="Oswald"/>
                <a:sym typeface="Oswald"/>
              </a:rPr>
              <a:t>experiment</a:t>
            </a:r>
            <a:r>
              <a:rPr lang="en" sz="1500">
                <a:solidFill>
                  <a:schemeClr val="dk1"/>
                </a:solidFill>
                <a:latin typeface="Oswald"/>
                <a:ea typeface="Oswald"/>
                <a:cs typeface="Oswald"/>
                <a:sym typeface="Oswald"/>
              </a:rPr>
              <a:t>. </a:t>
            </a:r>
            <a:endParaRPr sz="1500">
              <a:solidFill>
                <a:schemeClr val="dk1"/>
              </a:solidFill>
              <a:latin typeface="Oswald"/>
              <a:ea typeface="Oswald"/>
              <a:cs typeface="Oswald"/>
              <a:sym typeface="Oswald"/>
            </a:endParaRPr>
          </a:p>
          <a:p>
            <a:pPr indent="-323850" lvl="1" marL="914400" rtl="0" algn="l">
              <a:spcBef>
                <a:spcPts val="800"/>
              </a:spcBef>
              <a:spcAft>
                <a:spcPts val="0"/>
              </a:spcAft>
              <a:buClr>
                <a:schemeClr val="dk1"/>
              </a:buClr>
              <a:buSzPts val="1500"/>
              <a:buFont typeface="Oswald"/>
              <a:buChar char="○"/>
            </a:pPr>
            <a:r>
              <a:rPr lang="en" sz="1500">
                <a:solidFill>
                  <a:schemeClr val="dk1"/>
                </a:solidFill>
                <a:latin typeface="Oswald"/>
                <a:ea typeface="Oswald"/>
                <a:cs typeface="Oswald"/>
                <a:sym typeface="Oswald"/>
              </a:rPr>
              <a:t>The effect of prosociality on interpersonal and personal relationships, even those of a virtuous fashion are extremely prominent in how a person will react and the levels of prosocial behaviors that will be exerted.</a:t>
            </a:r>
            <a:endParaRPr sz="1500">
              <a:solidFill>
                <a:schemeClr val="dk1"/>
              </a:solidFill>
              <a:latin typeface="Oswald"/>
              <a:ea typeface="Oswald"/>
              <a:cs typeface="Oswald"/>
              <a:sym typeface="Oswald"/>
            </a:endParaRPr>
          </a:p>
          <a:p>
            <a:pPr indent="0" lvl="0" marL="914400" rtl="0" algn="l">
              <a:spcBef>
                <a:spcPts val="800"/>
              </a:spcBef>
              <a:spcAft>
                <a:spcPts val="0"/>
              </a:spcAft>
              <a:buNone/>
            </a:pPr>
            <a:r>
              <a:t/>
            </a:r>
            <a:endParaRPr sz="1500">
              <a:solidFill>
                <a:schemeClr val="dk1"/>
              </a:solidFill>
              <a:latin typeface="Oswald"/>
              <a:ea typeface="Oswald"/>
              <a:cs typeface="Oswald"/>
              <a:sym typeface="Oswald"/>
            </a:endParaRPr>
          </a:p>
          <a:p>
            <a:pPr indent="0" lvl="0" marL="0" rtl="0" algn="l">
              <a:spcBef>
                <a:spcPts val="800"/>
              </a:spcBef>
              <a:spcAft>
                <a:spcPts val="0"/>
              </a:spcAft>
              <a:buNone/>
            </a:pPr>
            <a:r>
              <a:t/>
            </a:r>
            <a:endParaRPr sz="1500">
              <a:solidFill>
                <a:schemeClr val="dk1"/>
              </a:solidFill>
              <a:latin typeface="Oswald"/>
              <a:ea typeface="Oswald"/>
              <a:cs typeface="Oswald"/>
              <a:sym typeface="Oswald"/>
            </a:endParaRPr>
          </a:p>
          <a:p>
            <a:pPr indent="0" lvl="0" marL="457200" rtl="0" algn="l">
              <a:spcBef>
                <a:spcPts val="800"/>
              </a:spcBef>
              <a:spcAft>
                <a:spcPts val="0"/>
              </a:spcAft>
              <a:buNone/>
            </a:pPr>
            <a:r>
              <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800"/>
              </a:spcAft>
              <a:buNone/>
            </a:pPr>
            <a:r>
              <a:t/>
            </a:r>
            <a:endParaRPr sz="1500">
              <a:solidFill>
                <a:schemeClr val="dk1"/>
              </a:solidFill>
              <a:latin typeface="Oswald"/>
              <a:ea typeface="Oswald"/>
              <a:cs typeface="Oswald"/>
              <a:sym typeface="Oswa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Discussion </a:t>
            </a:r>
            <a:endParaRPr/>
          </a:p>
        </p:txBody>
      </p:sp>
      <p:sp>
        <p:nvSpPr>
          <p:cNvPr id="160" name="Google Shape;160;p29"/>
          <p:cNvSpPr txBox="1"/>
          <p:nvPr>
            <p:ph idx="1" type="body"/>
          </p:nvPr>
        </p:nvSpPr>
        <p:spPr>
          <a:xfrm>
            <a:off x="311700" y="117602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Clr>
                <a:schemeClr val="dk1"/>
              </a:buClr>
              <a:buSzPts val="1500"/>
              <a:buFont typeface="Oswald"/>
              <a:buChar char="●"/>
            </a:pPr>
            <a:r>
              <a:rPr lang="en" sz="1500">
                <a:solidFill>
                  <a:schemeClr val="dk1"/>
                </a:solidFill>
                <a:latin typeface="Oswald"/>
                <a:ea typeface="Oswald"/>
                <a:cs typeface="Oswald"/>
                <a:sym typeface="Oswald"/>
              </a:rPr>
              <a:t> </a:t>
            </a:r>
            <a:r>
              <a:rPr lang="en" sz="1500">
                <a:solidFill>
                  <a:schemeClr val="dk1"/>
                </a:solidFill>
                <a:latin typeface="Oswald"/>
                <a:ea typeface="Oswald"/>
                <a:cs typeface="Oswald"/>
                <a:sym typeface="Oswald"/>
              </a:rPr>
              <a:t>Evidence</a:t>
            </a:r>
            <a:r>
              <a:rPr lang="en" sz="1500">
                <a:solidFill>
                  <a:schemeClr val="dk1"/>
                </a:solidFill>
                <a:latin typeface="Oswald"/>
                <a:ea typeface="Oswald"/>
                <a:cs typeface="Oswald"/>
                <a:sym typeface="Oswald"/>
              </a:rPr>
              <a:t> supports that prosocial behavior and religion having effects on each other</a:t>
            </a:r>
            <a:endParaRPr sz="1500">
              <a:solidFill>
                <a:schemeClr val="dk1"/>
              </a:solidFill>
              <a:latin typeface="Oswald"/>
              <a:ea typeface="Oswald"/>
              <a:cs typeface="Oswald"/>
              <a:sym typeface="Oswald"/>
            </a:endParaRPr>
          </a:p>
          <a:p>
            <a:pPr indent="-323850" lvl="1" marL="914400" rtl="0" algn="l">
              <a:lnSpc>
                <a:spcPct val="150000"/>
              </a:lnSpc>
              <a:spcBef>
                <a:spcPts val="0"/>
              </a:spcBef>
              <a:spcAft>
                <a:spcPts val="0"/>
              </a:spcAft>
              <a:buClr>
                <a:schemeClr val="dk1"/>
              </a:buClr>
              <a:buSzPts val="1500"/>
              <a:buFont typeface="Oswald"/>
              <a:buChar char="○"/>
            </a:pPr>
            <a:r>
              <a:rPr lang="en" sz="1500">
                <a:solidFill>
                  <a:schemeClr val="dk1"/>
                </a:solidFill>
                <a:latin typeface="Oswald"/>
                <a:ea typeface="Oswald"/>
                <a:cs typeface="Oswald"/>
                <a:sym typeface="Oswald"/>
              </a:rPr>
              <a:t>much evidence to support that prosocial behavior and religion have an effect on each other it is very hard to say which is affecting the other. </a:t>
            </a:r>
            <a:endParaRPr sz="1500">
              <a:solidFill>
                <a:schemeClr val="dk1"/>
              </a:solidFill>
              <a:latin typeface="Oswald"/>
              <a:ea typeface="Oswald"/>
              <a:cs typeface="Oswald"/>
              <a:sym typeface="Oswald"/>
            </a:endParaRPr>
          </a:p>
          <a:p>
            <a:pPr indent="0" lvl="0" marL="457200" rtl="0" algn="l">
              <a:spcBef>
                <a:spcPts val="800"/>
              </a:spcBef>
              <a:spcAft>
                <a:spcPts val="0"/>
              </a:spcAft>
              <a:buNone/>
            </a:pPr>
            <a:r>
              <a:t/>
            </a:r>
            <a:endParaRPr sz="1500">
              <a:solidFill>
                <a:schemeClr val="dk1"/>
              </a:solidFill>
              <a:latin typeface="Oswald"/>
              <a:ea typeface="Oswald"/>
              <a:cs typeface="Oswald"/>
              <a:sym typeface="Oswald"/>
            </a:endParaRPr>
          </a:p>
          <a:p>
            <a:pPr indent="-323850" lvl="0" marL="457200" rtl="0" algn="l">
              <a:spcBef>
                <a:spcPts val="800"/>
              </a:spcBef>
              <a:spcAft>
                <a:spcPts val="0"/>
              </a:spcAft>
              <a:buClr>
                <a:schemeClr val="dk1"/>
              </a:buClr>
              <a:buSzPts val="1500"/>
              <a:buFont typeface="Oswald"/>
              <a:buChar char="●"/>
            </a:pPr>
            <a:r>
              <a:rPr lang="en" sz="1500">
                <a:solidFill>
                  <a:schemeClr val="dk1"/>
                </a:solidFill>
                <a:latin typeface="Oswald"/>
                <a:ea typeface="Oswald"/>
                <a:cs typeface="Oswald"/>
                <a:sym typeface="Oswald"/>
              </a:rPr>
              <a:t>On average women were more helpful than men. </a:t>
            </a:r>
            <a:endParaRPr sz="1500">
              <a:solidFill>
                <a:schemeClr val="dk1"/>
              </a:solidFill>
              <a:latin typeface="Oswald"/>
              <a:ea typeface="Oswald"/>
              <a:cs typeface="Oswald"/>
              <a:sym typeface="Oswald"/>
            </a:endParaRPr>
          </a:p>
          <a:p>
            <a:pPr indent="-323850" lvl="1" marL="914400" rtl="0" algn="l">
              <a:spcBef>
                <a:spcPts val="0"/>
              </a:spcBef>
              <a:spcAft>
                <a:spcPts val="0"/>
              </a:spcAft>
              <a:buClr>
                <a:schemeClr val="dk1"/>
              </a:buClr>
              <a:buSzPts val="1500"/>
              <a:buFont typeface="Oswald"/>
              <a:buChar char="○"/>
            </a:pPr>
            <a:r>
              <a:rPr lang="en" sz="1500">
                <a:solidFill>
                  <a:schemeClr val="dk1"/>
                </a:solidFill>
                <a:latin typeface="Oswald"/>
                <a:ea typeface="Oswald"/>
                <a:cs typeface="Oswald"/>
                <a:sym typeface="Oswald"/>
              </a:rPr>
              <a:t>consistent with other research conducted in the field. </a:t>
            </a:r>
            <a:endParaRPr sz="1500">
              <a:solidFill>
                <a:schemeClr val="dk1"/>
              </a:solidFill>
              <a:latin typeface="Oswald"/>
              <a:ea typeface="Oswald"/>
              <a:cs typeface="Oswald"/>
              <a:sym typeface="Oswald"/>
            </a:endParaRPr>
          </a:p>
          <a:p>
            <a:pPr indent="0" lvl="0" marL="0" rtl="0" algn="l">
              <a:spcBef>
                <a:spcPts val="800"/>
              </a:spcBef>
              <a:spcAft>
                <a:spcPts val="1200"/>
              </a:spcAft>
              <a:buNone/>
            </a:pPr>
            <a:r>
              <a:t/>
            </a:r>
            <a:endParaRPr sz="1500">
              <a:solidFill>
                <a:schemeClr val="dk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 </a:t>
            </a:r>
            <a:endParaRPr/>
          </a:p>
        </p:txBody>
      </p:sp>
      <p:sp>
        <p:nvSpPr>
          <p:cNvPr id="166" name="Google Shape;166;p30"/>
          <p:cNvSpPr txBox="1"/>
          <p:nvPr>
            <p:ph idx="1" type="body"/>
          </p:nvPr>
        </p:nvSpPr>
        <p:spPr>
          <a:xfrm>
            <a:off x="311700" y="1159550"/>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1500">
              <a:solidFill>
                <a:schemeClr val="dk1"/>
              </a:solidFill>
              <a:latin typeface="Oswald"/>
              <a:ea typeface="Oswald"/>
              <a:cs typeface="Oswald"/>
              <a:sym typeface="Oswald"/>
            </a:endParaRPr>
          </a:p>
          <a:p>
            <a:pPr indent="0" lvl="0" marL="0" rtl="0" algn="l">
              <a:spcBef>
                <a:spcPts val="800"/>
              </a:spcBef>
              <a:spcAft>
                <a:spcPts val="0"/>
              </a:spcAft>
              <a:buNone/>
            </a:pPr>
            <a:r>
              <a:t/>
            </a:r>
            <a:endParaRPr sz="1500">
              <a:solidFill>
                <a:schemeClr val="dk1"/>
              </a:solidFill>
              <a:latin typeface="Oswald"/>
              <a:ea typeface="Oswald"/>
              <a:cs typeface="Oswald"/>
              <a:sym typeface="Oswald"/>
            </a:endParaRPr>
          </a:p>
          <a:p>
            <a:pPr indent="0" lvl="0" marL="0" rtl="0" algn="l">
              <a:spcBef>
                <a:spcPts val="800"/>
              </a:spcBef>
              <a:spcAft>
                <a:spcPts val="0"/>
              </a:spcAft>
              <a:buNone/>
            </a:pPr>
            <a:r>
              <a:t/>
            </a:r>
            <a:endParaRPr sz="1500">
              <a:solidFill>
                <a:schemeClr val="dk1"/>
              </a:solidFill>
              <a:latin typeface="Oswald"/>
              <a:ea typeface="Oswald"/>
              <a:cs typeface="Oswald"/>
              <a:sym typeface="Oswald"/>
            </a:endParaRPr>
          </a:p>
          <a:p>
            <a:pPr indent="0" lvl="0" marL="0" rtl="0" algn="l">
              <a:spcBef>
                <a:spcPts val="800"/>
              </a:spcBef>
              <a:spcAft>
                <a:spcPts val="0"/>
              </a:spcAft>
              <a:buNone/>
            </a:pPr>
            <a:r>
              <a:rPr lang="en" sz="1500">
                <a:solidFill>
                  <a:schemeClr val="dk1"/>
                </a:solidFill>
                <a:latin typeface="Oswald"/>
                <a:ea typeface="Oswald"/>
                <a:cs typeface="Oswald"/>
                <a:sym typeface="Oswald"/>
              </a:rPr>
              <a:t>The effect of prosociality, even those of a virtuous fashion, are extremely prominent in how a person will react and the levels of prosocial behaviors that will be exerted.</a:t>
            </a:r>
            <a:endParaRPr sz="1500">
              <a:solidFill>
                <a:schemeClr val="dk1"/>
              </a:solidFill>
              <a:latin typeface="Oswald"/>
              <a:ea typeface="Oswald"/>
              <a:cs typeface="Oswald"/>
              <a:sym typeface="Oswald"/>
            </a:endParaRPr>
          </a:p>
          <a:p>
            <a:pPr indent="0" lvl="0" marL="0" rtl="0" algn="l">
              <a:lnSpc>
                <a:spcPct val="100000"/>
              </a:lnSpc>
              <a:spcBef>
                <a:spcPts val="800"/>
              </a:spcBef>
              <a:spcAft>
                <a:spcPts val="0"/>
              </a:spcAft>
              <a:buNone/>
            </a:pPr>
            <a:r>
              <a:t/>
            </a:r>
            <a:endParaRPr sz="3600">
              <a:solidFill>
                <a:srgbClr val="A5300F"/>
              </a:solidFill>
              <a:latin typeface="Calibri"/>
              <a:ea typeface="Calibri"/>
              <a:cs typeface="Calibri"/>
              <a:sym typeface="Calibri"/>
            </a:endParaRPr>
          </a:p>
          <a:p>
            <a:pPr indent="0" lvl="0" marL="0" rtl="0" algn="l">
              <a:spcBef>
                <a:spcPts val="0"/>
              </a:spcBef>
              <a:spcAft>
                <a:spcPts val="12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Future Work </a:t>
            </a:r>
            <a:endParaRPr/>
          </a:p>
        </p:txBody>
      </p:sp>
      <p:sp>
        <p:nvSpPr>
          <p:cNvPr id="172" name="Google Shape;172;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700">
                <a:solidFill>
                  <a:schemeClr val="dk1"/>
                </a:solidFill>
                <a:latin typeface="Oswald"/>
                <a:ea typeface="Oswald"/>
                <a:cs typeface="Oswald"/>
                <a:sym typeface="Oswald"/>
              </a:rPr>
              <a:t>Examine the effects and influences of prosocial behaviors on religion and gender. </a:t>
            </a:r>
            <a:endParaRPr sz="17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3044">
                <a:solidFill>
                  <a:srgbClr val="FFFFFF"/>
                </a:solidFill>
              </a:rPr>
              <a:t>Introduction</a:t>
            </a:r>
            <a:r>
              <a:rPr lang="en" sz="3044">
                <a:solidFill>
                  <a:srgbClr val="FFFFFF"/>
                </a:solidFill>
              </a:rPr>
              <a:t> </a:t>
            </a:r>
            <a:endParaRPr sz="3044">
              <a:solidFill>
                <a:srgbClr val="FFFFFF"/>
              </a:solidFill>
            </a:endParaRPr>
          </a:p>
          <a:p>
            <a:pPr indent="0" lvl="0" marL="0" rtl="0" algn="l">
              <a:spcBef>
                <a:spcPts val="0"/>
              </a:spcBef>
              <a:spcAft>
                <a:spcPts val="0"/>
              </a:spcAft>
              <a:buNone/>
            </a:pPr>
            <a:r>
              <a:t/>
            </a:r>
            <a:endParaRPr/>
          </a:p>
        </p:txBody>
      </p:sp>
      <p:sp>
        <p:nvSpPr>
          <p:cNvPr id="66" name="Google Shape;66;p14"/>
          <p:cNvSpPr txBox="1"/>
          <p:nvPr>
            <p:ph idx="1" type="body"/>
          </p:nvPr>
        </p:nvSpPr>
        <p:spPr>
          <a:xfrm>
            <a:off x="311700" y="1086775"/>
            <a:ext cx="5157300" cy="5099100"/>
          </a:xfrm>
          <a:prstGeom prst="rect">
            <a:avLst/>
          </a:prstGeom>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n" sz="1744">
                <a:solidFill>
                  <a:schemeClr val="dk1"/>
                </a:solidFill>
                <a:latin typeface="Oswald"/>
                <a:ea typeface="Oswald"/>
                <a:cs typeface="Oswald"/>
                <a:sym typeface="Oswald"/>
              </a:rPr>
              <a:t>What is prosocial behavior?</a:t>
            </a:r>
            <a:endParaRPr sz="200">
              <a:solidFill>
                <a:srgbClr val="FFFFFF"/>
              </a:solidFill>
              <a:latin typeface="Oswald"/>
              <a:ea typeface="Oswald"/>
              <a:cs typeface="Oswald"/>
              <a:sym typeface="Oswald"/>
            </a:endParaRPr>
          </a:p>
          <a:p>
            <a:pPr indent="0" lvl="0" marL="457200" rtl="0" algn="l">
              <a:lnSpc>
                <a:spcPct val="150000"/>
              </a:lnSpc>
              <a:spcBef>
                <a:spcPts val="0"/>
              </a:spcBef>
              <a:spcAft>
                <a:spcPts val="0"/>
              </a:spcAft>
              <a:buNone/>
            </a:pPr>
            <a:r>
              <a:t/>
            </a:r>
            <a:endParaRPr sz="1500">
              <a:solidFill>
                <a:srgbClr val="FFFFFF"/>
              </a:solidFill>
              <a:latin typeface="Oswald"/>
              <a:ea typeface="Oswald"/>
              <a:cs typeface="Oswald"/>
              <a:sym typeface="Oswald"/>
            </a:endParaRPr>
          </a:p>
          <a:p>
            <a:pPr indent="-323850" lvl="0" marL="457200" rtl="0" algn="l">
              <a:lnSpc>
                <a:spcPct val="150000"/>
              </a:lnSpc>
              <a:spcBef>
                <a:spcPts val="800"/>
              </a:spcBef>
              <a:spcAft>
                <a:spcPts val="0"/>
              </a:spcAft>
              <a:buClr>
                <a:srgbClr val="FFFFFF"/>
              </a:buClr>
              <a:buSzPts val="1500"/>
              <a:buFont typeface="Oswald"/>
              <a:buChar char="➔"/>
            </a:pPr>
            <a:r>
              <a:rPr lang="en" sz="1500">
                <a:solidFill>
                  <a:srgbClr val="FFFFFF"/>
                </a:solidFill>
                <a:latin typeface="Oswald"/>
                <a:ea typeface="Oswald"/>
                <a:cs typeface="Oswald"/>
                <a:sym typeface="Oswald"/>
              </a:rPr>
              <a:t>Voluntary behaviors intended to benefit another individual.    </a:t>
            </a:r>
            <a:endParaRPr sz="1500">
              <a:solidFill>
                <a:srgbClr val="FFFFFF"/>
              </a:solidFill>
              <a:latin typeface="Oswald"/>
              <a:ea typeface="Oswald"/>
              <a:cs typeface="Oswald"/>
              <a:sym typeface="Oswald"/>
            </a:endParaRPr>
          </a:p>
          <a:p>
            <a:pPr indent="-323850" lvl="1" marL="914400" rtl="0" algn="l">
              <a:lnSpc>
                <a:spcPct val="150000"/>
              </a:lnSpc>
              <a:spcBef>
                <a:spcPts val="0"/>
              </a:spcBef>
              <a:spcAft>
                <a:spcPts val="0"/>
              </a:spcAft>
              <a:buClr>
                <a:srgbClr val="FFFFFF"/>
              </a:buClr>
              <a:buSzPts val="1500"/>
              <a:buFont typeface="Oswald"/>
              <a:buChar char="◆"/>
            </a:pPr>
            <a:r>
              <a:rPr lang="en" sz="1500">
                <a:solidFill>
                  <a:srgbClr val="FFFFFF"/>
                </a:solidFill>
                <a:latin typeface="Oswald"/>
                <a:ea typeface="Oswald"/>
                <a:cs typeface="Oswald"/>
                <a:sym typeface="Oswald"/>
              </a:rPr>
              <a:t>Ex: helping, sharing and providing comfort</a:t>
            </a:r>
            <a:endParaRPr sz="1500">
              <a:solidFill>
                <a:srgbClr val="FFFFFF"/>
              </a:solidFill>
              <a:latin typeface="Oswald"/>
              <a:ea typeface="Oswald"/>
              <a:cs typeface="Oswald"/>
              <a:sym typeface="Oswald"/>
            </a:endParaRPr>
          </a:p>
          <a:p>
            <a:pPr indent="0" lvl="0" marL="457200" rtl="0" algn="l">
              <a:lnSpc>
                <a:spcPct val="150000"/>
              </a:lnSpc>
              <a:spcBef>
                <a:spcPts val="800"/>
              </a:spcBef>
              <a:spcAft>
                <a:spcPts val="0"/>
              </a:spcAft>
              <a:buNone/>
            </a:pPr>
            <a:r>
              <a:t/>
            </a:r>
            <a:endParaRPr sz="1500">
              <a:solidFill>
                <a:srgbClr val="FFFFFF"/>
              </a:solidFill>
              <a:latin typeface="Oswald"/>
              <a:ea typeface="Oswald"/>
              <a:cs typeface="Oswald"/>
              <a:sym typeface="Oswald"/>
            </a:endParaRPr>
          </a:p>
          <a:p>
            <a:pPr indent="-323850" lvl="0" marL="457200" rtl="0" algn="l">
              <a:lnSpc>
                <a:spcPct val="150000"/>
              </a:lnSpc>
              <a:spcBef>
                <a:spcPts val="800"/>
              </a:spcBef>
              <a:spcAft>
                <a:spcPts val="0"/>
              </a:spcAft>
              <a:buClr>
                <a:srgbClr val="FFFFFF"/>
              </a:buClr>
              <a:buSzPts val="1500"/>
              <a:buFont typeface="Oswald"/>
              <a:buChar char="➔"/>
            </a:pPr>
            <a:r>
              <a:rPr lang="en" sz="1500">
                <a:solidFill>
                  <a:srgbClr val="FFFFFF"/>
                </a:solidFill>
                <a:latin typeface="Oswald"/>
                <a:ea typeface="Oswald"/>
                <a:cs typeface="Oswald"/>
                <a:sym typeface="Oswald"/>
              </a:rPr>
              <a:t>Applicable</a:t>
            </a:r>
            <a:r>
              <a:rPr lang="en" sz="1500">
                <a:solidFill>
                  <a:srgbClr val="FFFFFF"/>
                </a:solidFill>
                <a:latin typeface="Oswald"/>
                <a:ea typeface="Oswald"/>
                <a:cs typeface="Oswald"/>
                <a:sym typeface="Oswald"/>
              </a:rPr>
              <a:t> in </a:t>
            </a:r>
            <a:endParaRPr sz="1500">
              <a:solidFill>
                <a:srgbClr val="FFFFFF"/>
              </a:solidFill>
              <a:latin typeface="Oswald"/>
              <a:ea typeface="Oswald"/>
              <a:cs typeface="Oswald"/>
              <a:sym typeface="Oswald"/>
            </a:endParaRPr>
          </a:p>
          <a:p>
            <a:pPr indent="-323850" lvl="1" marL="914400" rtl="0" algn="l">
              <a:lnSpc>
                <a:spcPct val="150000"/>
              </a:lnSpc>
              <a:spcBef>
                <a:spcPts val="0"/>
              </a:spcBef>
              <a:spcAft>
                <a:spcPts val="0"/>
              </a:spcAft>
              <a:buClr>
                <a:srgbClr val="FFFFFF"/>
              </a:buClr>
              <a:buSzPts val="1500"/>
              <a:buFont typeface="Oswald"/>
              <a:buChar char="◆"/>
            </a:pPr>
            <a:r>
              <a:rPr lang="en" sz="1500">
                <a:solidFill>
                  <a:srgbClr val="FFFFFF"/>
                </a:solidFill>
                <a:latin typeface="Oswald"/>
                <a:ea typeface="Oswald"/>
                <a:cs typeface="Oswald"/>
                <a:sym typeface="Oswald"/>
              </a:rPr>
              <a:t>interpersonal relationships </a:t>
            </a:r>
            <a:endParaRPr sz="1500">
              <a:solidFill>
                <a:srgbClr val="FFFFFF"/>
              </a:solidFill>
              <a:latin typeface="Oswald"/>
              <a:ea typeface="Oswald"/>
              <a:cs typeface="Oswald"/>
              <a:sym typeface="Oswald"/>
            </a:endParaRPr>
          </a:p>
          <a:p>
            <a:pPr indent="-323850" lvl="1" marL="914400" rtl="0" algn="l">
              <a:lnSpc>
                <a:spcPct val="150000"/>
              </a:lnSpc>
              <a:spcBef>
                <a:spcPts val="0"/>
              </a:spcBef>
              <a:spcAft>
                <a:spcPts val="0"/>
              </a:spcAft>
              <a:buClr>
                <a:srgbClr val="FFFFFF"/>
              </a:buClr>
              <a:buSzPts val="1500"/>
              <a:buFont typeface="Oswald"/>
              <a:buChar char="◆"/>
            </a:pPr>
            <a:r>
              <a:rPr lang="en" sz="1500">
                <a:solidFill>
                  <a:srgbClr val="FFFFFF"/>
                </a:solidFill>
                <a:latin typeface="Oswald"/>
                <a:ea typeface="Oswald"/>
                <a:cs typeface="Oswald"/>
                <a:sym typeface="Oswald"/>
              </a:rPr>
              <a:t>interactions among individuals/groups without close ties</a:t>
            </a:r>
            <a:endParaRPr sz="1500">
              <a:solidFill>
                <a:srgbClr val="FFFFFF"/>
              </a:solidFill>
              <a:latin typeface="Oswald"/>
              <a:ea typeface="Oswald"/>
              <a:cs typeface="Oswald"/>
              <a:sym typeface="Oswald"/>
            </a:endParaRPr>
          </a:p>
          <a:p>
            <a:pPr indent="0" lvl="0" marL="0" rtl="0" algn="l">
              <a:lnSpc>
                <a:spcPct val="150000"/>
              </a:lnSpc>
              <a:spcBef>
                <a:spcPts val="800"/>
              </a:spcBef>
              <a:spcAft>
                <a:spcPts val="0"/>
              </a:spcAft>
              <a:buNone/>
            </a:pPr>
            <a:r>
              <a:t/>
            </a:r>
            <a:endParaRPr sz="1300">
              <a:solidFill>
                <a:schemeClr val="dk1"/>
              </a:solidFill>
              <a:latin typeface="Oswald"/>
              <a:ea typeface="Oswald"/>
              <a:cs typeface="Oswald"/>
              <a:sym typeface="Oswald"/>
            </a:endParaRPr>
          </a:p>
          <a:p>
            <a:pPr indent="0" lvl="0" marL="0" rtl="0" algn="l">
              <a:lnSpc>
                <a:spcPct val="150000"/>
              </a:lnSpc>
              <a:spcBef>
                <a:spcPts val="800"/>
              </a:spcBef>
              <a:spcAft>
                <a:spcPts val="0"/>
              </a:spcAft>
              <a:buNone/>
            </a:pPr>
            <a:r>
              <a:t/>
            </a:r>
            <a:endParaRPr sz="1300">
              <a:solidFill>
                <a:srgbClr val="FFFFFF"/>
              </a:solidFill>
              <a:latin typeface="Oswald"/>
              <a:ea typeface="Oswald"/>
              <a:cs typeface="Oswald"/>
              <a:sym typeface="Oswald"/>
            </a:endParaRPr>
          </a:p>
          <a:p>
            <a:pPr indent="0" lvl="0" marL="0" rtl="0" algn="l">
              <a:lnSpc>
                <a:spcPct val="150000"/>
              </a:lnSpc>
              <a:spcBef>
                <a:spcPts val="800"/>
              </a:spcBef>
              <a:spcAft>
                <a:spcPts val="0"/>
              </a:spcAft>
              <a:buNone/>
            </a:pPr>
            <a:r>
              <a:t/>
            </a:r>
            <a:endParaRPr sz="1300">
              <a:solidFill>
                <a:srgbClr val="000000"/>
              </a:solidFill>
              <a:latin typeface="Lato"/>
              <a:ea typeface="Lato"/>
              <a:cs typeface="Lato"/>
              <a:sym typeface="Lato"/>
            </a:endParaRPr>
          </a:p>
          <a:p>
            <a:pPr indent="0" lvl="0" marL="0" rtl="0" algn="l">
              <a:lnSpc>
                <a:spcPct val="150000"/>
              </a:lnSpc>
              <a:spcBef>
                <a:spcPts val="800"/>
              </a:spcBef>
              <a:spcAft>
                <a:spcPts val="0"/>
              </a:spcAft>
              <a:buNone/>
            </a:pPr>
            <a:r>
              <a:t/>
            </a:r>
            <a:endParaRPr sz="1300">
              <a:solidFill>
                <a:srgbClr val="000000"/>
              </a:solidFill>
              <a:highlight>
                <a:srgbClr val="FFFF00"/>
              </a:highlight>
              <a:latin typeface="Lato"/>
              <a:ea typeface="Lato"/>
              <a:cs typeface="Lato"/>
              <a:sym typeface="Lato"/>
            </a:endParaRPr>
          </a:p>
          <a:p>
            <a:pPr indent="0" lvl="0" marL="0" rtl="0" algn="l">
              <a:spcBef>
                <a:spcPts val="800"/>
              </a:spcBef>
              <a:spcAft>
                <a:spcPts val="1200"/>
              </a:spcAft>
              <a:buNone/>
            </a:pPr>
            <a:r>
              <a:t/>
            </a:r>
            <a:endParaRPr sz="1300"/>
          </a:p>
        </p:txBody>
      </p:sp>
      <p:sp>
        <p:nvSpPr>
          <p:cNvPr id="67" name="Google Shape;67;p14"/>
          <p:cNvSpPr txBox="1"/>
          <p:nvPr/>
        </p:nvSpPr>
        <p:spPr>
          <a:xfrm>
            <a:off x="5058600" y="721650"/>
            <a:ext cx="3806400" cy="2617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Average"/>
              <a:ea typeface="Average"/>
              <a:cs typeface="Average"/>
              <a:sym typeface="Average"/>
            </a:endParaRPr>
          </a:p>
        </p:txBody>
      </p:sp>
      <p:pic>
        <p:nvPicPr>
          <p:cNvPr id="68" name="Google Shape;68;p14"/>
          <p:cNvPicPr preferRelativeResize="0"/>
          <p:nvPr/>
        </p:nvPicPr>
        <p:blipFill>
          <a:blip r:embed="rId3">
            <a:alphaModFix/>
          </a:blip>
          <a:stretch>
            <a:fillRect/>
          </a:stretch>
        </p:blipFill>
        <p:spPr>
          <a:xfrm>
            <a:off x="5367176" y="622600"/>
            <a:ext cx="3282302" cy="1485751"/>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Works Cited </a:t>
            </a:r>
            <a:endParaRPr/>
          </a:p>
        </p:txBody>
      </p:sp>
      <p:sp>
        <p:nvSpPr>
          <p:cNvPr id="178" name="Google Shape;178;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Ahmed, A. (2009). Are Religious People More Prosocial? A Quasi-Experimental Study with "Madrasah" Pupils in a Rural Community in India. </a:t>
            </a:r>
            <a:r>
              <a:rPr i="1" lang="en" sz="760">
                <a:solidFill>
                  <a:schemeClr val="dk1"/>
                </a:solidFill>
                <a:latin typeface="Times New Roman"/>
                <a:ea typeface="Times New Roman"/>
                <a:cs typeface="Times New Roman"/>
                <a:sym typeface="Times New Roman"/>
              </a:rPr>
              <a:t>Journal for the Scientific Study of Religion,</a:t>
            </a:r>
            <a:r>
              <a:rPr lang="en" sz="760">
                <a:solidFill>
                  <a:schemeClr val="dk1"/>
                </a:solidFill>
                <a:latin typeface="Times New Roman"/>
                <a:ea typeface="Times New Roman"/>
                <a:cs typeface="Times New Roman"/>
                <a:sym typeface="Times New Roman"/>
              </a:rPr>
              <a:t> </a:t>
            </a:r>
            <a:r>
              <a:rPr i="1" lang="en" sz="760">
                <a:solidFill>
                  <a:schemeClr val="dk1"/>
                </a:solidFill>
                <a:latin typeface="Times New Roman"/>
                <a:ea typeface="Times New Roman"/>
                <a:cs typeface="Times New Roman"/>
                <a:sym typeface="Times New Roman"/>
              </a:rPr>
              <a:t>48</a:t>
            </a:r>
            <a:r>
              <a:rPr lang="en" sz="760">
                <a:solidFill>
                  <a:schemeClr val="dk1"/>
                </a:solidFill>
                <a:latin typeface="Times New Roman"/>
                <a:ea typeface="Times New Roman"/>
                <a:cs typeface="Times New Roman"/>
                <a:sym typeface="Times New Roman"/>
              </a:rPr>
              <a:t>(2), 368-374. http://www.jstor.org/stable/40405622</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Bell, C. M., Hughes-Jones, J. (2008).  “Power, Self-Regulation and the Moralization of Behavior.” </a:t>
            </a:r>
            <a:r>
              <a:rPr i="1" lang="en" sz="760">
                <a:solidFill>
                  <a:schemeClr val="dk1"/>
                </a:solidFill>
                <a:latin typeface="Times New Roman"/>
                <a:ea typeface="Times New Roman"/>
                <a:cs typeface="Times New Roman"/>
                <a:sym typeface="Times New Roman"/>
              </a:rPr>
              <a:t>Journal of Business Ethics</a:t>
            </a:r>
            <a:r>
              <a:rPr lang="en" sz="760">
                <a:solidFill>
                  <a:schemeClr val="dk1"/>
                </a:solidFill>
                <a:latin typeface="Times New Roman"/>
                <a:ea typeface="Times New Roman"/>
                <a:cs typeface="Times New Roman"/>
                <a:sym typeface="Times New Roman"/>
              </a:rPr>
              <a:t>, vol. 83, no. 3, pp. 503–514. </a:t>
            </a:r>
            <a:r>
              <a:rPr i="1" lang="en" sz="760">
                <a:solidFill>
                  <a:schemeClr val="dk1"/>
                </a:solidFill>
                <a:latin typeface="Times New Roman"/>
                <a:ea typeface="Times New Roman"/>
                <a:cs typeface="Times New Roman"/>
                <a:sym typeface="Times New Roman"/>
              </a:rPr>
              <a:t>JSTOR</a:t>
            </a:r>
            <a:r>
              <a:rPr lang="en" sz="760">
                <a:solidFill>
                  <a:schemeClr val="dk1"/>
                </a:solidFill>
                <a:latin typeface="Times New Roman"/>
                <a:ea typeface="Times New Roman"/>
                <a:cs typeface="Times New Roman"/>
                <a:sym typeface="Times New Roman"/>
              </a:rPr>
              <a:t>, JSTOR, www.jstor.org/stable/25482392.</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Daryl C, C., Payne, K. B . (2012). “The Cost of Callousness: Regulating Compassion Influences the Moral Self-Concept.” </a:t>
            </a:r>
            <a:r>
              <a:rPr i="1" lang="en" sz="760">
                <a:solidFill>
                  <a:schemeClr val="dk1"/>
                </a:solidFill>
                <a:latin typeface="Times New Roman"/>
                <a:ea typeface="Times New Roman"/>
                <a:cs typeface="Times New Roman"/>
                <a:sym typeface="Times New Roman"/>
              </a:rPr>
              <a:t>Psychological Science</a:t>
            </a:r>
            <a:r>
              <a:rPr lang="en" sz="760">
                <a:solidFill>
                  <a:schemeClr val="dk1"/>
                </a:solidFill>
                <a:latin typeface="Times New Roman"/>
                <a:ea typeface="Times New Roman"/>
                <a:cs typeface="Times New Roman"/>
                <a:sym typeface="Times New Roman"/>
              </a:rPr>
              <a:t>, vol. 23, no. 3, pp. 225–229., www.jstor.org/stable/41441777. </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Coeckelbergh, M. (2006).  “Regulation or Responsibility? Autonomy, Moral Imagination, and Engineering.” </a:t>
            </a:r>
            <a:r>
              <a:rPr i="1" lang="en" sz="760">
                <a:solidFill>
                  <a:schemeClr val="dk1"/>
                </a:solidFill>
                <a:latin typeface="Times New Roman"/>
                <a:ea typeface="Times New Roman"/>
                <a:cs typeface="Times New Roman"/>
                <a:sym typeface="Times New Roman"/>
              </a:rPr>
              <a:t>Science, Technology, &amp; Human Values</a:t>
            </a:r>
            <a:r>
              <a:rPr lang="en" sz="760">
                <a:solidFill>
                  <a:schemeClr val="dk1"/>
                </a:solidFill>
                <a:latin typeface="Times New Roman"/>
                <a:ea typeface="Times New Roman"/>
                <a:cs typeface="Times New Roman"/>
                <a:sym typeface="Times New Roman"/>
              </a:rPr>
              <a:t>, vol. 31, no. 3, pp. 237–260. </a:t>
            </a:r>
            <a:r>
              <a:rPr i="1" lang="en" sz="760">
                <a:solidFill>
                  <a:schemeClr val="dk1"/>
                </a:solidFill>
                <a:latin typeface="Times New Roman"/>
                <a:ea typeface="Times New Roman"/>
                <a:cs typeface="Times New Roman"/>
                <a:sym typeface="Times New Roman"/>
              </a:rPr>
              <a:t>JSTOR</a:t>
            </a:r>
            <a:r>
              <a:rPr lang="en" sz="760">
                <a:solidFill>
                  <a:schemeClr val="dk1"/>
                </a:solidFill>
                <a:latin typeface="Times New Roman"/>
                <a:ea typeface="Times New Roman"/>
                <a:cs typeface="Times New Roman"/>
                <a:sym typeface="Times New Roman"/>
              </a:rPr>
              <a:t>, JSTOR, www.jstor.org/stable/29733939.</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Conway, P., Peetz, J. (2012).“When Does Feeling Moral Actually Make You a Better Person? Conceptual Abstraction Moderates Whether Past Moral Deeds Motivate Consistency or Compensatory Behavior.” </a:t>
            </a:r>
            <a:r>
              <a:rPr i="1" lang="en" sz="760">
                <a:solidFill>
                  <a:schemeClr val="dk1"/>
                </a:solidFill>
                <a:latin typeface="Times New Roman"/>
                <a:ea typeface="Times New Roman"/>
                <a:cs typeface="Times New Roman"/>
                <a:sym typeface="Times New Roman"/>
              </a:rPr>
              <a:t>Personality and Social Psychology Bulletin</a:t>
            </a:r>
            <a:r>
              <a:rPr lang="en" sz="760">
                <a:solidFill>
                  <a:schemeClr val="dk1"/>
                </a:solidFill>
                <a:latin typeface="Times New Roman"/>
                <a:ea typeface="Times New Roman"/>
                <a:cs typeface="Times New Roman"/>
                <a:sym typeface="Times New Roman"/>
              </a:rPr>
              <a:t>, vol. 38, no. 7, pp. 907–919, doi:10.1177/0146167212442394</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 Jonas, D. (2019). “How Do We Decide Whether or Not to Help Others-On Prosocial Behavior.” </a:t>
            </a:r>
            <a:r>
              <a:rPr i="1" lang="en" sz="760">
                <a:solidFill>
                  <a:schemeClr val="dk1"/>
                </a:solidFill>
                <a:latin typeface="Times New Roman"/>
                <a:ea typeface="Times New Roman"/>
                <a:cs typeface="Times New Roman"/>
                <a:sym typeface="Times New Roman"/>
              </a:rPr>
              <a:t>Psychology Today,</a:t>
            </a:r>
            <a:r>
              <a:rPr lang="en" sz="760">
                <a:solidFill>
                  <a:schemeClr val="dk1"/>
                </a:solidFill>
                <a:latin typeface="Times New Roman"/>
                <a:ea typeface="Times New Roman"/>
                <a:cs typeface="Times New Roman"/>
                <a:sym typeface="Times New Roman"/>
              </a:rPr>
              <a:t> www.psychologytoday.com/us/blog/human-decision-making/201912/how-do-we-decide-whether-or-not-help-others. </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Espinosa, M. P., Jaromír, K.(2015). “Prosocial Behavior and Gender .” </a:t>
            </a:r>
            <a:r>
              <a:rPr i="1" lang="en" sz="760">
                <a:solidFill>
                  <a:schemeClr val="dk1"/>
                </a:solidFill>
                <a:latin typeface="Times New Roman"/>
                <a:ea typeface="Times New Roman"/>
                <a:cs typeface="Times New Roman"/>
                <a:sym typeface="Times New Roman"/>
              </a:rPr>
              <a:t>Frontiers in Behavioral Neuroscience.</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Geher , G. (2014). “How We've Evolved to Pay It Back and Pay It Forward.” </a:t>
            </a:r>
            <a:r>
              <a:rPr i="1" lang="en" sz="760">
                <a:solidFill>
                  <a:schemeClr val="dk1"/>
                </a:solidFill>
                <a:latin typeface="Times New Roman"/>
                <a:ea typeface="Times New Roman"/>
                <a:cs typeface="Times New Roman"/>
                <a:sym typeface="Times New Roman"/>
              </a:rPr>
              <a:t>Psychology Today</a:t>
            </a:r>
            <a:r>
              <a:rPr lang="en" sz="760">
                <a:solidFill>
                  <a:schemeClr val="dk1"/>
                </a:solidFill>
                <a:latin typeface="Times New Roman"/>
                <a:ea typeface="Times New Roman"/>
                <a:cs typeface="Times New Roman"/>
                <a:sym typeface="Times New Roman"/>
              </a:rPr>
              <a:t>, Sussex Publishers,</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www.psychologytoday.com/us/blog/darwins-subterranean-world/201407/how-weve-evolved-pay-it-back-and-pay-it-forward. </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Joosten, A., van Dijke, M., Van Hiel, A. et al. J Bus Ethics (2014) 123: 71. </a:t>
            </a:r>
            <a:r>
              <a:rPr lang="en" sz="760">
                <a:solidFill>
                  <a:schemeClr val="dk1"/>
                </a:solidFill>
                <a:uFill>
                  <a:noFill/>
                </a:uFill>
                <a:latin typeface="Times New Roman"/>
                <a:ea typeface="Times New Roman"/>
                <a:cs typeface="Times New Roman"/>
                <a:sym typeface="Times New Roman"/>
                <a:hlinkClick r:id="rId3">
                  <a:extLst>
                    <a:ext uri="{A12FA001-AC4F-418D-AE19-62706E023703}">
                      <ahyp:hlinkClr val="tx"/>
                    </a:ext>
                  </a:extLst>
                </a:hlinkClick>
              </a:rPr>
              <a:t>https://doi.org/10.1007/s10551-013-1794-z</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Deborah, L., Greenberg, J. (1991). “Evidence of Codependency in Women With an Alcoholic Parent: Helping Out Mr. Wrong.” </a:t>
            </a:r>
            <a:r>
              <a:rPr i="1" lang="en" sz="760">
                <a:solidFill>
                  <a:schemeClr val="dk1"/>
                </a:solidFill>
                <a:latin typeface="Times New Roman"/>
                <a:ea typeface="Times New Roman"/>
                <a:cs typeface="Times New Roman"/>
                <a:sym typeface="Times New Roman"/>
              </a:rPr>
              <a:t>Journal of Personality and Social Psychology </a:t>
            </a:r>
            <a:r>
              <a:rPr lang="en" sz="760">
                <a:solidFill>
                  <a:schemeClr val="dk1"/>
                </a:solidFill>
                <a:latin typeface="Times New Roman"/>
                <a:ea typeface="Times New Roman"/>
                <a:cs typeface="Times New Roman"/>
                <a:sym typeface="Times New Roman"/>
              </a:rPr>
              <a:t>, vol. 16, no. 3, ser. 435-439.</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650">
                <a:solidFill>
                  <a:schemeClr val="dk1"/>
                </a:solidFill>
                <a:latin typeface="Arial"/>
                <a:ea typeface="Arial"/>
                <a:cs typeface="Arial"/>
                <a:sym typeface="Arial"/>
              </a:rPr>
              <a:t>Matsumoto, Y., Yamagishi, T., Li, Y., &amp; Kiyonari, T. (2016). Prosocial Behavior Increases with Age across Five Economic Games. </a:t>
            </a:r>
            <a:r>
              <a:rPr i="1" lang="en" sz="650">
                <a:solidFill>
                  <a:schemeClr val="dk1"/>
                </a:solidFill>
                <a:latin typeface="Arial"/>
                <a:ea typeface="Arial"/>
                <a:cs typeface="Arial"/>
                <a:sym typeface="Arial"/>
              </a:rPr>
              <a:t>PloS one</a:t>
            </a:r>
            <a:r>
              <a:rPr lang="en" sz="650">
                <a:solidFill>
                  <a:schemeClr val="dk1"/>
                </a:solidFill>
                <a:latin typeface="Arial"/>
                <a:ea typeface="Arial"/>
                <a:cs typeface="Arial"/>
                <a:sym typeface="Arial"/>
              </a:rPr>
              <a:t>, </a:t>
            </a:r>
            <a:r>
              <a:rPr i="1" lang="en" sz="650">
                <a:solidFill>
                  <a:schemeClr val="dk1"/>
                </a:solidFill>
                <a:latin typeface="Arial"/>
                <a:ea typeface="Arial"/>
                <a:cs typeface="Arial"/>
                <a:sym typeface="Arial"/>
              </a:rPr>
              <a:t>11</a:t>
            </a:r>
            <a:r>
              <a:rPr lang="en" sz="650">
                <a:solidFill>
                  <a:schemeClr val="dk1"/>
                </a:solidFill>
                <a:latin typeface="Arial"/>
                <a:ea typeface="Arial"/>
                <a:cs typeface="Arial"/>
                <a:sym typeface="Arial"/>
              </a:rPr>
              <a:t>(7), e0158671.https://doi.org/10.1371/journal.pone.0158671</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Psychology. (n.d.). Retrieved from http://psychology.iresearchnet.com/social-psychology/social-psychology-topics/prosocial-behavior-research-topics/.</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Sachdeva, S., Iliev, R., &amp; Medin, D. L. (2009). Sinning Saints and Saintly Sinners: The Paradox of Moral Self-Regulation. </a:t>
            </a:r>
            <a:r>
              <a:rPr i="1" lang="en" sz="760">
                <a:solidFill>
                  <a:schemeClr val="dk1"/>
                </a:solidFill>
                <a:latin typeface="Times New Roman"/>
                <a:ea typeface="Times New Roman"/>
                <a:cs typeface="Times New Roman"/>
                <a:sym typeface="Times New Roman"/>
              </a:rPr>
              <a:t>Psychological Science</a:t>
            </a:r>
            <a:r>
              <a:rPr lang="en" sz="760">
                <a:solidFill>
                  <a:schemeClr val="dk1"/>
                </a:solidFill>
                <a:latin typeface="Times New Roman"/>
                <a:ea typeface="Times New Roman"/>
                <a:cs typeface="Times New Roman"/>
                <a:sym typeface="Times New Roman"/>
              </a:rPr>
              <a:t>, </a:t>
            </a:r>
            <a:r>
              <a:rPr i="1" lang="en" sz="760">
                <a:solidFill>
                  <a:schemeClr val="dk1"/>
                </a:solidFill>
                <a:latin typeface="Times New Roman"/>
                <a:ea typeface="Times New Roman"/>
                <a:cs typeface="Times New Roman"/>
                <a:sym typeface="Times New Roman"/>
              </a:rPr>
              <a:t>20</a:t>
            </a:r>
            <a:r>
              <a:rPr lang="en" sz="760">
                <a:solidFill>
                  <a:schemeClr val="dk1"/>
                </a:solidFill>
                <a:latin typeface="Times New Roman"/>
                <a:ea typeface="Times New Roman"/>
                <a:cs typeface="Times New Roman"/>
                <a:sym typeface="Times New Roman"/>
              </a:rPr>
              <a:t>(4), 523–528. </a:t>
            </a:r>
            <a:r>
              <a:rPr lang="en" sz="760">
                <a:solidFill>
                  <a:schemeClr val="dk1"/>
                </a:solidFill>
                <a:uFill>
                  <a:noFill/>
                </a:uFill>
                <a:latin typeface="Times New Roman"/>
                <a:ea typeface="Times New Roman"/>
                <a:cs typeface="Times New Roman"/>
                <a:sym typeface="Times New Roman"/>
                <a:hlinkClick r:id="rId4">
                  <a:extLst>
                    <a:ext uri="{A12FA001-AC4F-418D-AE19-62706E023703}">
                      <ahyp:hlinkClr val="tx"/>
                    </a:ext>
                  </a:extLst>
                </a:hlinkClick>
              </a:rPr>
              <a:t>https://doi.org/10.1111/j.1467-9280.2009.02326.x</a:t>
            </a:r>
            <a:r>
              <a:rPr lang="en" sz="760">
                <a:solidFill>
                  <a:schemeClr val="dk1"/>
                </a:solidFill>
                <a:latin typeface="Times New Roman"/>
                <a:ea typeface="Times New Roman"/>
                <a:cs typeface="Times New Roman"/>
                <a:sym typeface="Times New Roman"/>
              </a:rPr>
              <a:t>www.jstor.org/stable/25482392.</a:t>
            </a:r>
            <a:endParaRPr sz="760">
              <a:solidFill>
                <a:schemeClr val="dk1"/>
              </a:solidFill>
              <a:latin typeface="Times New Roman"/>
              <a:ea typeface="Times New Roman"/>
              <a:cs typeface="Times New Roman"/>
              <a:sym typeface="Times New Roman"/>
            </a:endParaRPr>
          </a:p>
          <a:p>
            <a:pPr indent="-276860" lvl="0" marL="457200" rtl="0" algn="l">
              <a:lnSpc>
                <a:spcPct val="140000"/>
              </a:lnSpc>
              <a:spcBef>
                <a:spcPts val="0"/>
              </a:spcBef>
              <a:spcAft>
                <a:spcPts val="0"/>
              </a:spcAft>
              <a:buClr>
                <a:schemeClr val="dk1"/>
              </a:buClr>
              <a:buSzPts val="760"/>
              <a:buFont typeface="Times New Roman"/>
              <a:buAutoNum type="arabicPeriod"/>
            </a:pPr>
            <a:r>
              <a:rPr lang="en" sz="760">
                <a:solidFill>
                  <a:schemeClr val="dk1"/>
                </a:solidFill>
                <a:latin typeface="Times New Roman"/>
                <a:ea typeface="Times New Roman"/>
                <a:cs typeface="Times New Roman"/>
                <a:sym typeface="Times New Roman"/>
              </a:rPr>
              <a:t>Zhong, C.B., Liljenquist, K., &amp; Cain, D. M. (2009). Moral self-regulation: Licensing and compensation. In D. De Cremer (Ed.), </a:t>
            </a:r>
            <a:r>
              <a:rPr i="1" lang="en" sz="760">
                <a:solidFill>
                  <a:schemeClr val="dk1"/>
                </a:solidFill>
                <a:latin typeface="Times New Roman"/>
                <a:ea typeface="Times New Roman"/>
                <a:cs typeface="Times New Roman"/>
                <a:sym typeface="Times New Roman"/>
              </a:rPr>
              <a:t>Psychological perspectives on ethical behavior and decision making</a:t>
            </a:r>
            <a:r>
              <a:rPr lang="en" sz="760">
                <a:solidFill>
                  <a:schemeClr val="dk1"/>
                </a:solidFill>
                <a:latin typeface="Times New Roman"/>
                <a:ea typeface="Times New Roman"/>
                <a:cs typeface="Times New Roman"/>
                <a:sym typeface="Times New Roman"/>
              </a:rPr>
              <a:t> (pp. 75-89). Charlotte, NC, US: Information Age Publishi</a:t>
            </a:r>
            <a:endParaRPr sz="1475">
              <a:solidFill>
                <a:schemeClr val="dk1"/>
              </a:solidFill>
              <a:latin typeface="Times New Roman"/>
              <a:ea typeface="Times New Roman"/>
              <a:cs typeface="Times New Roman"/>
              <a:sym typeface="Times New Roman"/>
            </a:endParaRPr>
          </a:p>
          <a:p>
            <a:pPr indent="0" lvl="0" marL="0" rtl="0" algn="l">
              <a:lnSpc>
                <a:spcPct val="105000"/>
              </a:lnSpc>
              <a:spcBef>
                <a:spcPts val="800"/>
              </a:spcBef>
              <a:spcAft>
                <a:spcPts val="1200"/>
              </a:spcAft>
              <a:buSzPts val="605"/>
              <a:buNone/>
            </a:pPr>
            <a:r>
              <a:t/>
            </a:r>
            <a:endParaRPr sz="109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5"/>
          <p:cNvSpPr txBox="1"/>
          <p:nvPr>
            <p:ph type="title"/>
          </p:nvPr>
        </p:nvSpPr>
        <p:spPr>
          <a:xfrm>
            <a:off x="311700" y="3980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 Introduction </a:t>
            </a:r>
            <a:endParaRPr/>
          </a:p>
        </p:txBody>
      </p:sp>
      <p:sp>
        <p:nvSpPr>
          <p:cNvPr id="74" name="Google Shape;74;p15"/>
          <p:cNvSpPr txBox="1"/>
          <p:nvPr>
            <p:ph idx="1" type="body"/>
          </p:nvPr>
        </p:nvSpPr>
        <p:spPr>
          <a:xfrm>
            <a:off x="311700" y="1090725"/>
            <a:ext cx="8520600" cy="36600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rPr lang="en" sz="1900">
                <a:solidFill>
                  <a:schemeClr val="dk1"/>
                </a:solidFill>
                <a:latin typeface="Oswald"/>
                <a:ea typeface="Oswald"/>
                <a:cs typeface="Oswald"/>
                <a:sym typeface="Oswald"/>
              </a:rPr>
              <a:t>Prosocial behavior in society </a:t>
            </a:r>
            <a:endParaRPr sz="400">
              <a:solidFill>
                <a:schemeClr val="dk1"/>
              </a:solidFill>
              <a:latin typeface="Oswald"/>
              <a:ea typeface="Oswald"/>
              <a:cs typeface="Oswald"/>
              <a:sym typeface="Oswald"/>
            </a:endParaRPr>
          </a:p>
          <a:p>
            <a:pPr indent="0" lvl="0" marL="457200" rtl="0" algn="l">
              <a:lnSpc>
                <a:spcPct val="150000"/>
              </a:lnSpc>
              <a:spcBef>
                <a:spcPts val="0"/>
              </a:spcBef>
              <a:spcAft>
                <a:spcPts val="0"/>
              </a:spcAft>
              <a:buNone/>
            </a:pPr>
            <a:r>
              <a:t/>
            </a:r>
            <a:endParaRPr sz="1500">
              <a:solidFill>
                <a:schemeClr val="dk1"/>
              </a:solidFill>
              <a:latin typeface="Oswald"/>
              <a:ea typeface="Oswald"/>
              <a:cs typeface="Oswald"/>
              <a:sym typeface="Oswald"/>
            </a:endParaRPr>
          </a:p>
          <a:p>
            <a:pPr indent="-323850" lvl="0" marL="457200" rtl="0" algn="l">
              <a:lnSpc>
                <a:spcPct val="150000"/>
              </a:lnSpc>
              <a:spcBef>
                <a:spcPts val="800"/>
              </a:spcBef>
              <a:spcAft>
                <a:spcPts val="0"/>
              </a:spcAft>
              <a:buClr>
                <a:schemeClr val="dk1"/>
              </a:buClr>
              <a:buSzPts val="1500"/>
              <a:buFont typeface="Oswald"/>
              <a:buChar char="➔"/>
            </a:pPr>
            <a:r>
              <a:rPr lang="en" sz="1500">
                <a:solidFill>
                  <a:schemeClr val="dk1"/>
                </a:solidFill>
                <a:latin typeface="Oswald"/>
                <a:ea typeface="Oswald"/>
                <a:cs typeface="Oswald"/>
                <a:sym typeface="Oswald"/>
              </a:rPr>
              <a:t>Present in many different aspects of society such as </a:t>
            </a:r>
            <a:endParaRPr sz="1500">
              <a:solidFill>
                <a:schemeClr val="dk1"/>
              </a:solidFill>
              <a:latin typeface="Oswald"/>
              <a:ea typeface="Oswald"/>
              <a:cs typeface="Oswald"/>
              <a:sym typeface="Oswald"/>
            </a:endParaRPr>
          </a:p>
          <a:p>
            <a:pPr indent="-323850" lvl="1" marL="914400" rtl="0" algn="l">
              <a:lnSpc>
                <a:spcPct val="150000"/>
              </a:lnSpc>
              <a:spcBef>
                <a:spcPts val="0"/>
              </a:spcBef>
              <a:spcAft>
                <a:spcPts val="0"/>
              </a:spcAft>
              <a:buClr>
                <a:schemeClr val="dk1"/>
              </a:buClr>
              <a:buSzPts val="1500"/>
              <a:buFont typeface="Oswald"/>
              <a:buChar char="◆"/>
            </a:pPr>
            <a:r>
              <a:rPr lang="en" sz="1500">
                <a:solidFill>
                  <a:schemeClr val="dk1"/>
                </a:solidFill>
                <a:latin typeface="Oswald"/>
                <a:ea typeface="Oswald"/>
                <a:cs typeface="Oswald"/>
                <a:sym typeface="Oswald"/>
              </a:rPr>
              <a:t>Social </a:t>
            </a:r>
            <a:r>
              <a:rPr lang="en" sz="1500">
                <a:solidFill>
                  <a:schemeClr val="dk1"/>
                </a:solidFill>
                <a:latin typeface="Oswald"/>
                <a:ea typeface="Oswald"/>
                <a:cs typeface="Oswald"/>
                <a:sym typeface="Oswald"/>
              </a:rPr>
              <a:t>standards</a:t>
            </a:r>
            <a:r>
              <a:rPr lang="en" sz="1500">
                <a:solidFill>
                  <a:schemeClr val="dk1"/>
                </a:solidFill>
                <a:latin typeface="Oswald"/>
                <a:ea typeface="Oswald"/>
                <a:cs typeface="Oswald"/>
                <a:sym typeface="Oswald"/>
              </a:rPr>
              <a:t>   </a:t>
            </a:r>
            <a:endParaRPr sz="1500">
              <a:solidFill>
                <a:schemeClr val="dk1"/>
              </a:solidFill>
              <a:latin typeface="Oswald"/>
              <a:ea typeface="Oswald"/>
              <a:cs typeface="Oswald"/>
              <a:sym typeface="Oswald"/>
            </a:endParaRPr>
          </a:p>
          <a:p>
            <a:pPr indent="-323850" lvl="1" marL="914400" rtl="0" algn="l">
              <a:lnSpc>
                <a:spcPct val="150000"/>
              </a:lnSpc>
              <a:spcBef>
                <a:spcPts val="0"/>
              </a:spcBef>
              <a:spcAft>
                <a:spcPts val="0"/>
              </a:spcAft>
              <a:buClr>
                <a:schemeClr val="dk1"/>
              </a:buClr>
              <a:buSzPts val="1500"/>
              <a:buFont typeface="Oswald"/>
              <a:buChar char="◆"/>
            </a:pPr>
            <a:r>
              <a:rPr lang="en" sz="1500">
                <a:solidFill>
                  <a:schemeClr val="dk1"/>
                </a:solidFill>
                <a:latin typeface="Oswald"/>
                <a:ea typeface="Oswald"/>
                <a:cs typeface="Oswald"/>
                <a:sym typeface="Oswald"/>
              </a:rPr>
              <a:t>Political standards </a:t>
            </a:r>
            <a:endParaRPr sz="1500">
              <a:solidFill>
                <a:schemeClr val="dk1"/>
              </a:solidFill>
              <a:latin typeface="Oswald"/>
              <a:ea typeface="Oswald"/>
              <a:cs typeface="Oswald"/>
              <a:sym typeface="Oswald"/>
            </a:endParaRPr>
          </a:p>
          <a:p>
            <a:pPr indent="0" lvl="0" marL="914400" rtl="0" algn="l">
              <a:lnSpc>
                <a:spcPct val="150000"/>
              </a:lnSpc>
              <a:spcBef>
                <a:spcPts val="800"/>
              </a:spcBef>
              <a:spcAft>
                <a:spcPts val="0"/>
              </a:spcAft>
              <a:buNone/>
            </a:pPr>
            <a:r>
              <a:t/>
            </a:r>
            <a:endParaRPr sz="1500">
              <a:solidFill>
                <a:schemeClr val="dk1"/>
              </a:solidFill>
              <a:latin typeface="Oswald"/>
              <a:ea typeface="Oswald"/>
              <a:cs typeface="Oswald"/>
              <a:sym typeface="Oswald"/>
            </a:endParaRPr>
          </a:p>
          <a:p>
            <a:pPr indent="-323850" lvl="0" marL="457200" rtl="0" algn="l">
              <a:lnSpc>
                <a:spcPct val="150000"/>
              </a:lnSpc>
              <a:spcBef>
                <a:spcPts val="800"/>
              </a:spcBef>
              <a:spcAft>
                <a:spcPts val="0"/>
              </a:spcAft>
              <a:buClr>
                <a:srgbClr val="FFFFFF"/>
              </a:buClr>
              <a:buSzPts val="1500"/>
              <a:buFont typeface="Oswald"/>
              <a:buChar char="➔"/>
            </a:pPr>
            <a:r>
              <a:rPr lang="en" sz="1500">
                <a:solidFill>
                  <a:srgbClr val="FFFFFF"/>
                </a:solidFill>
                <a:latin typeface="Oswald"/>
                <a:ea typeface="Oswald"/>
                <a:cs typeface="Oswald"/>
                <a:sym typeface="Oswald"/>
              </a:rPr>
              <a:t>Essential in understanding what leads a person to make a decision. </a:t>
            </a:r>
            <a:endParaRPr sz="1500">
              <a:solidFill>
                <a:srgbClr val="FFFFFF"/>
              </a:solidFill>
              <a:latin typeface="Oswald"/>
              <a:ea typeface="Oswald"/>
              <a:cs typeface="Oswald"/>
              <a:sym typeface="Oswald"/>
            </a:endParaRPr>
          </a:p>
          <a:p>
            <a:pPr indent="-323850" lvl="0" marL="457200" rtl="0" algn="l">
              <a:lnSpc>
                <a:spcPct val="150000"/>
              </a:lnSpc>
              <a:spcBef>
                <a:spcPts val="0"/>
              </a:spcBef>
              <a:spcAft>
                <a:spcPts val="0"/>
              </a:spcAft>
              <a:buClr>
                <a:srgbClr val="FFFFFF"/>
              </a:buClr>
              <a:buSzPts val="1500"/>
              <a:buFont typeface="Oswald"/>
              <a:buChar char="➔"/>
            </a:pPr>
            <a:r>
              <a:rPr lang="en" sz="1500">
                <a:solidFill>
                  <a:schemeClr val="dk1"/>
                </a:solidFill>
                <a:latin typeface="Oswald"/>
                <a:ea typeface="Oswald"/>
                <a:cs typeface="Oswald"/>
                <a:sym typeface="Oswald"/>
              </a:rPr>
              <a:t>Prosociality is characterized by behaviors that will benefit another person but not yourself </a:t>
            </a:r>
            <a:endParaRPr sz="1500">
              <a:solidFill>
                <a:srgbClr val="FFFFFF"/>
              </a:solidFill>
              <a:latin typeface="Oswald"/>
              <a:ea typeface="Oswald"/>
              <a:cs typeface="Oswald"/>
              <a:sym typeface="Oswald"/>
            </a:endParaRPr>
          </a:p>
          <a:p>
            <a:pPr indent="0" lvl="0" marL="0" rtl="0" algn="l">
              <a:spcBef>
                <a:spcPts val="800"/>
              </a:spcBef>
              <a:spcAft>
                <a:spcPts val="1200"/>
              </a:spcAft>
              <a:buNone/>
            </a:pPr>
            <a:r>
              <a:t/>
            </a:r>
            <a:endParaRPr sz="1300">
              <a:solidFill>
                <a:srgbClr val="FFFFFF"/>
              </a:solidFill>
              <a:latin typeface="Oswald"/>
              <a:ea typeface="Oswald"/>
              <a:cs typeface="Oswald"/>
              <a:sym typeface="Oswa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Review</a:t>
            </a:r>
            <a:r>
              <a:rPr lang="en"/>
              <a:t> of </a:t>
            </a:r>
            <a:r>
              <a:rPr lang="en"/>
              <a:t>Literature</a:t>
            </a:r>
            <a:r>
              <a:rPr lang="en"/>
              <a:t> </a:t>
            </a:r>
            <a:endParaRPr/>
          </a:p>
        </p:txBody>
      </p:sp>
      <p:sp>
        <p:nvSpPr>
          <p:cNvPr id="80" name="Google Shape;80;p16"/>
          <p:cNvSpPr txBox="1"/>
          <p:nvPr>
            <p:ph idx="1" type="body"/>
          </p:nvPr>
        </p:nvSpPr>
        <p:spPr>
          <a:xfrm>
            <a:off x="268650" y="1163250"/>
            <a:ext cx="8520600" cy="34164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None/>
            </a:pPr>
            <a:r>
              <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None/>
            </a:pPr>
            <a:r>
              <a:rPr lang="en" sz="1500">
                <a:solidFill>
                  <a:schemeClr val="dk1"/>
                </a:solidFill>
                <a:latin typeface="Oswald"/>
                <a:ea typeface="Oswald"/>
                <a:cs typeface="Oswald"/>
                <a:sym typeface="Oswald"/>
              </a:rPr>
              <a:t>There is a framework that suggested that moral behaviors can result from an internal balancing act of good and bad behavior.</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None/>
            </a:pPr>
            <a:r>
              <a:rPr lang="en" sz="1500">
                <a:solidFill>
                  <a:schemeClr val="dk1"/>
                </a:solidFill>
                <a:latin typeface="Oswald"/>
                <a:ea typeface="Oswald"/>
                <a:cs typeface="Oswald"/>
                <a:sym typeface="Oswald"/>
              </a:rPr>
              <a:t>	</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None/>
            </a:pPr>
            <a:r>
              <a:t/>
            </a:r>
            <a:endParaRPr sz="1000">
              <a:solidFill>
                <a:schemeClr val="dk1"/>
              </a:solidFill>
              <a:latin typeface="Oswald"/>
              <a:ea typeface="Oswald"/>
              <a:cs typeface="Oswald"/>
              <a:sym typeface="Oswald"/>
            </a:endParaRPr>
          </a:p>
          <a:p>
            <a:pPr indent="0" lvl="0" marL="0" rtl="0" algn="l">
              <a:lnSpc>
                <a:spcPct val="150000"/>
              </a:lnSpc>
              <a:spcBef>
                <a:spcPts val="800"/>
              </a:spcBef>
              <a:spcAft>
                <a:spcPts val="0"/>
              </a:spcAft>
              <a:buNone/>
            </a:pPr>
            <a:r>
              <a:rPr lang="en" sz="1000">
                <a:solidFill>
                  <a:schemeClr val="dk1"/>
                </a:solidFill>
                <a:latin typeface="Oswald"/>
                <a:ea typeface="Oswald"/>
                <a:cs typeface="Oswald"/>
                <a:sym typeface="Oswald"/>
              </a:rPr>
              <a:t>Sachdeva, S., Iliev, R., &amp; Medin, D. L. (2009). Sinning Saints and Saintly Sinners: The Paradox of Moral Self-Regulation. </a:t>
            </a:r>
            <a:r>
              <a:rPr i="1" lang="en" sz="1000">
                <a:solidFill>
                  <a:schemeClr val="dk1"/>
                </a:solidFill>
                <a:latin typeface="Oswald"/>
                <a:ea typeface="Oswald"/>
                <a:cs typeface="Oswald"/>
                <a:sym typeface="Oswald"/>
              </a:rPr>
              <a:t>Psychological Science</a:t>
            </a:r>
            <a:r>
              <a:rPr lang="en" sz="1000">
                <a:solidFill>
                  <a:schemeClr val="dk1"/>
                </a:solidFill>
                <a:latin typeface="Oswald"/>
                <a:ea typeface="Oswald"/>
                <a:cs typeface="Oswald"/>
                <a:sym typeface="Oswald"/>
              </a:rPr>
              <a:t>, </a:t>
            </a:r>
            <a:r>
              <a:rPr i="1" lang="en" sz="1000">
                <a:solidFill>
                  <a:schemeClr val="dk1"/>
                </a:solidFill>
                <a:latin typeface="Oswald"/>
                <a:ea typeface="Oswald"/>
                <a:cs typeface="Oswald"/>
                <a:sym typeface="Oswald"/>
              </a:rPr>
              <a:t>20</a:t>
            </a:r>
            <a:r>
              <a:rPr lang="en" sz="1000">
                <a:solidFill>
                  <a:schemeClr val="dk1"/>
                </a:solidFill>
                <a:latin typeface="Oswald"/>
                <a:ea typeface="Oswald"/>
                <a:cs typeface="Oswald"/>
                <a:sym typeface="Oswald"/>
              </a:rPr>
              <a:t>(4), 523–528. </a:t>
            </a:r>
            <a:r>
              <a:rPr lang="en" sz="1000">
                <a:solidFill>
                  <a:schemeClr val="dk1"/>
                </a:solidFill>
                <a:uFill>
                  <a:noFill/>
                </a:uFill>
                <a:latin typeface="Oswald"/>
                <a:ea typeface="Oswald"/>
                <a:cs typeface="Oswald"/>
                <a:sym typeface="Oswald"/>
                <a:hlinkClick r:id="rId3">
                  <a:extLst>
                    <a:ext uri="{A12FA001-AC4F-418D-AE19-62706E023703}">
                      <ahyp:hlinkClr val="tx"/>
                    </a:ext>
                  </a:extLst>
                </a:hlinkClick>
              </a:rPr>
              <a:t>https://doi.org/10.1111/j.1467-9280.2009.02326.x</a:t>
            </a:r>
            <a:r>
              <a:rPr lang="en" sz="1000">
                <a:solidFill>
                  <a:schemeClr val="dk1"/>
                </a:solidFill>
                <a:latin typeface="Oswald"/>
                <a:ea typeface="Oswald"/>
                <a:cs typeface="Oswald"/>
                <a:sym typeface="Oswald"/>
              </a:rPr>
              <a:t>www.jstor.org/stable/25482392.</a:t>
            </a:r>
            <a:endParaRPr sz="1000">
              <a:solidFill>
                <a:schemeClr val="dk1"/>
              </a:solidFill>
              <a:latin typeface="Oswald"/>
              <a:ea typeface="Oswald"/>
              <a:cs typeface="Oswald"/>
              <a:sym typeface="Oswald"/>
            </a:endParaRPr>
          </a:p>
          <a:p>
            <a:pPr indent="0" lvl="0" marL="0" rtl="0" algn="l">
              <a:lnSpc>
                <a:spcPct val="150000"/>
              </a:lnSpc>
              <a:spcBef>
                <a:spcPts val="800"/>
              </a:spcBef>
              <a:spcAft>
                <a:spcPts val="800"/>
              </a:spcAft>
              <a:buNone/>
            </a:pPr>
            <a:r>
              <a:t/>
            </a:r>
            <a:endParaRPr sz="1500">
              <a:solidFill>
                <a:schemeClr val="dk1"/>
              </a:solidFill>
              <a:latin typeface="Oswald"/>
              <a:ea typeface="Oswald"/>
              <a:cs typeface="Oswald"/>
              <a:sym typeface="Oswa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Review</a:t>
            </a:r>
            <a:r>
              <a:rPr lang="en"/>
              <a:t> of </a:t>
            </a:r>
            <a:r>
              <a:rPr lang="en"/>
              <a:t>Literature</a:t>
            </a:r>
            <a:r>
              <a:rPr lang="en"/>
              <a:t> </a:t>
            </a:r>
            <a:endParaRPr/>
          </a:p>
        </p:txBody>
      </p:sp>
      <p:sp>
        <p:nvSpPr>
          <p:cNvPr id="86" name="Google Shape;86;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lnSpc>
                <a:spcPct val="150000"/>
              </a:lnSpc>
              <a:spcBef>
                <a:spcPts val="0"/>
              </a:spcBef>
              <a:spcAft>
                <a:spcPts val="0"/>
              </a:spcAft>
              <a:buNone/>
            </a:pPr>
            <a:r>
              <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None/>
            </a:pPr>
            <a:r>
              <a:rPr lang="en" sz="1500">
                <a:solidFill>
                  <a:schemeClr val="dk1"/>
                </a:solidFill>
                <a:latin typeface="Oswald"/>
                <a:ea typeface="Oswald"/>
                <a:cs typeface="Oswald"/>
                <a:sym typeface="Oswald"/>
              </a:rPr>
              <a:t>People are more willing to help when they have persistently experienced good moral behavior, moral behavior is controlled by a negative feedback mechanism</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None/>
            </a:pPr>
            <a:r>
              <a:rPr lang="en" sz="1500">
                <a:solidFill>
                  <a:schemeClr val="dk1"/>
                </a:solidFill>
                <a:latin typeface="Oswald"/>
                <a:ea typeface="Oswald"/>
                <a:cs typeface="Oswald"/>
                <a:sym typeface="Oswald"/>
              </a:rPr>
              <a:t>	ie: “</a:t>
            </a:r>
            <a:r>
              <a:rPr lang="en" sz="1500">
                <a:solidFill>
                  <a:schemeClr val="dk1"/>
                </a:solidFill>
                <a:latin typeface="Oswald"/>
                <a:ea typeface="Oswald"/>
                <a:cs typeface="Oswald"/>
                <a:sym typeface="Oswald"/>
              </a:rPr>
              <a:t>treat people the way you want to be treated”</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None/>
            </a:pPr>
            <a:r>
              <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None/>
            </a:pPr>
            <a:r>
              <a:rPr lang="en" sz="1000">
                <a:solidFill>
                  <a:schemeClr val="dk1"/>
                </a:solidFill>
                <a:latin typeface="Oswald"/>
                <a:ea typeface="Oswald"/>
                <a:cs typeface="Oswald"/>
                <a:sym typeface="Oswald"/>
              </a:rPr>
              <a:t>Daryl C, C., Payne, K. B . (2012). “The Cost of Callousness: Regulating Compassion Influences the Moral Self-Concept.” </a:t>
            </a:r>
            <a:r>
              <a:rPr i="1" lang="en" sz="1000">
                <a:solidFill>
                  <a:schemeClr val="dk1"/>
                </a:solidFill>
                <a:latin typeface="Oswald"/>
                <a:ea typeface="Oswald"/>
                <a:cs typeface="Oswald"/>
                <a:sym typeface="Oswald"/>
              </a:rPr>
              <a:t>Psychological Science</a:t>
            </a:r>
            <a:r>
              <a:rPr lang="en" sz="1000">
                <a:solidFill>
                  <a:schemeClr val="dk1"/>
                </a:solidFill>
                <a:latin typeface="Oswald"/>
                <a:ea typeface="Oswald"/>
                <a:cs typeface="Oswald"/>
                <a:sym typeface="Oswald"/>
              </a:rPr>
              <a:t>, vol. 23, no. 3, pp. 225–229., www.jstor.org/stable/41441777. </a:t>
            </a:r>
            <a:endParaRPr sz="1000">
              <a:solidFill>
                <a:schemeClr val="dk1"/>
              </a:solidFill>
              <a:latin typeface="Oswald"/>
              <a:ea typeface="Oswald"/>
              <a:cs typeface="Oswald"/>
              <a:sym typeface="Oswald"/>
            </a:endParaRPr>
          </a:p>
          <a:p>
            <a:pPr indent="0" lvl="0" marL="0" rtl="0" algn="l">
              <a:lnSpc>
                <a:spcPct val="150000"/>
              </a:lnSpc>
              <a:spcBef>
                <a:spcPts val="800"/>
              </a:spcBef>
              <a:spcAft>
                <a:spcPts val="0"/>
              </a:spcAft>
              <a:buNone/>
            </a:pPr>
            <a:r>
              <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800"/>
              </a:spcAft>
              <a:buNone/>
            </a:pPr>
            <a:r>
              <a:t/>
            </a:r>
            <a:endParaRPr sz="1500">
              <a:solidFill>
                <a:schemeClr val="dk1"/>
              </a:solidFill>
              <a:latin typeface="Oswald"/>
              <a:ea typeface="Oswald"/>
              <a:cs typeface="Oswald"/>
              <a:sym typeface="Oswa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Review of </a:t>
            </a:r>
            <a:r>
              <a:rPr lang="en"/>
              <a:t>Literature</a:t>
            </a:r>
            <a:r>
              <a:rPr lang="en"/>
              <a:t> </a:t>
            </a:r>
            <a:endParaRPr/>
          </a:p>
        </p:txBody>
      </p:sp>
      <p:sp>
        <p:nvSpPr>
          <p:cNvPr id="92" name="Google Shape;92;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None/>
            </a:pPr>
            <a:r>
              <a:t/>
            </a:r>
            <a:endParaRPr sz="1500">
              <a:solidFill>
                <a:srgbClr val="FFFFFF"/>
              </a:solidFill>
              <a:latin typeface="Oswald"/>
              <a:ea typeface="Oswald"/>
              <a:cs typeface="Oswald"/>
              <a:sym typeface="Oswald"/>
            </a:endParaRPr>
          </a:p>
          <a:p>
            <a:pPr indent="0" lvl="0" marL="0" rtl="0" algn="l">
              <a:lnSpc>
                <a:spcPct val="150000"/>
              </a:lnSpc>
              <a:spcBef>
                <a:spcPts val="800"/>
              </a:spcBef>
              <a:spcAft>
                <a:spcPts val="0"/>
              </a:spcAft>
              <a:buNone/>
            </a:pPr>
            <a:r>
              <a:rPr lang="en" sz="1500">
                <a:solidFill>
                  <a:schemeClr val="dk1"/>
                </a:solidFill>
                <a:latin typeface="Oswald"/>
                <a:ea typeface="Oswald"/>
                <a:cs typeface="Oswald"/>
                <a:sym typeface="Oswald"/>
              </a:rPr>
              <a:t>Moral behaviors are controlled by a self- regulated process that creates a “damage control” response in social situations. </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None/>
            </a:pPr>
            <a:r>
              <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None/>
            </a:pPr>
            <a:r>
              <a:t/>
            </a:r>
            <a:endParaRPr sz="1000">
              <a:solidFill>
                <a:schemeClr val="dk1"/>
              </a:solidFill>
              <a:latin typeface="Oswald"/>
              <a:ea typeface="Oswald"/>
              <a:cs typeface="Oswald"/>
              <a:sym typeface="Oswald"/>
            </a:endParaRPr>
          </a:p>
          <a:p>
            <a:pPr indent="0" lvl="0" marL="0" rtl="0" algn="l">
              <a:lnSpc>
                <a:spcPct val="150000"/>
              </a:lnSpc>
              <a:spcBef>
                <a:spcPts val="800"/>
              </a:spcBef>
              <a:spcAft>
                <a:spcPts val="800"/>
              </a:spcAft>
              <a:buNone/>
            </a:pPr>
            <a:r>
              <a:rPr lang="en" sz="1000">
                <a:solidFill>
                  <a:schemeClr val="dk1"/>
                </a:solidFill>
                <a:latin typeface="Oswald"/>
                <a:ea typeface="Oswald"/>
                <a:cs typeface="Oswald"/>
                <a:sym typeface="Oswald"/>
              </a:rPr>
              <a:t>Conway, P., Peetz, J. (2012).“When Does Feeling Moral Actually Make You a Better Person? Conceptual Abstraction Moderates Whether Past Moral Deeds Motivate Consistency or Compensatory Behavior.” </a:t>
            </a:r>
            <a:r>
              <a:rPr i="1" lang="en" sz="1000">
                <a:solidFill>
                  <a:schemeClr val="dk1"/>
                </a:solidFill>
                <a:latin typeface="Oswald"/>
                <a:ea typeface="Oswald"/>
                <a:cs typeface="Oswald"/>
                <a:sym typeface="Oswald"/>
              </a:rPr>
              <a:t>Personality and Social Psychology Bulletin</a:t>
            </a:r>
            <a:r>
              <a:rPr lang="en" sz="1000">
                <a:solidFill>
                  <a:schemeClr val="dk1"/>
                </a:solidFill>
                <a:latin typeface="Oswald"/>
                <a:ea typeface="Oswald"/>
                <a:cs typeface="Oswald"/>
                <a:sym typeface="Oswald"/>
              </a:rPr>
              <a:t>, </a:t>
            </a:r>
            <a:endParaRPr sz="1000">
              <a:solidFill>
                <a:schemeClr val="dk1"/>
              </a:solidFill>
              <a:latin typeface="Oswald"/>
              <a:ea typeface="Oswald"/>
              <a:cs typeface="Oswald"/>
              <a:sym typeface="Oswa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Review</a:t>
            </a:r>
            <a:r>
              <a:rPr lang="en"/>
              <a:t> of Literature </a:t>
            </a:r>
            <a:endParaRPr/>
          </a:p>
        </p:txBody>
      </p:sp>
      <p:sp>
        <p:nvSpPr>
          <p:cNvPr id="98" name="Google Shape;98;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None/>
            </a:pPr>
            <a:r>
              <a:rPr lang="en" sz="1500">
                <a:solidFill>
                  <a:schemeClr val="dk1"/>
                </a:solidFill>
                <a:latin typeface="Oswald"/>
                <a:ea typeface="Oswald"/>
                <a:cs typeface="Oswald"/>
                <a:sym typeface="Oswald"/>
              </a:rPr>
              <a:t>There are different directions prosocial behavior can </a:t>
            </a:r>
            <a:r>
              <a:rPr lang="en" sz="1500">
                <a:solidFill>
                  <a:schemeClr val="dk1"/>
                </a:solidFill>
                <a:latin typeface="Oswald"/>
                <a:ea typeface="Oswald"/>
                <a:cs typeface="Oswald"/>
                <a:sym typeface="Oswald"/>
              </a:rPr>
              <a:t>exten</a:t>
            </a:r>
            <a:r>
              <a:rPr lang="en" sz="1500">
                <a:solidFill>
                  <a:schemeClr val="dk1"/>
                </a:solidFill>
                <a:latin typeface="Oswald"/>
                <a:ea typeface="Oswald"/>
                <a:cs typeface="Oswald"/>
                <a:sym typeface="Oswald"/>
              </a:rPr>
              <a:t>d. </a:t>
            </a:r>
            <a:r>
              <a:rPr lang="en" sz="1500">
                <a:solidFill>
                  <a:schemeClr val="dk1"/>
                </a:solidFill>
                <a:latin typeface="Oswald"/>
                <a:ea typeface="Oswald"/>
                <a:cs typeface="Oswald"/>
                <a:sym typeface="Oswald"/>
              </a:rPr>
              <a:t> </a:t>
            </a:r>
            <a:endParaRPr sz="1500">
              <a:solidFill>
                <a:schemeClr val="dk1"/>
              </a:solidFill>
              <a:latin typeface="Oswald"/>
              <a:ea typeface="Oswald"/>
              <a:cs typeface="Oswald"/>
              <a:sym typeface="Oswald"/>
            </a:endParaRPr>
          </a:p>
          <a:p>
            <a:pPr indent="-323850" lvl="0" marL="914400" rtl="0" algn="l">
              <a:lnSpc>
                <a:spcPct val="150000"/>
              </a:lnSpc>
              <a:spcBef>
                <a:spcPts val="800"/>
              </a:spcBef>
              <a:spcAft>
                <a:spcPts val="0"/>
              </a:spcAft>
              <a:buClr>
                <a:schemeClr val="dk1"/>
              </a:buClr>
              <a:buSzPts val="1500"/>
              <a:buFont typeface="Oswald"/>
              <a:buAutoNum type="arabicPeriod"/>
            </a:pPr>
            <a:r>
              <a:rPr lang="en" sz="1500">
                <a:solidFill>
                  <a:schemeClr val="dk1"/>
                </a:solidFill>
                <a:latin typeface="Oswald"/>
                <a:ea typeface="Oswald"/>
                <a:cs typeface="Oswald"/>
                <a:sym typeface="Oswald"/>
              </a:rPr>
              <a:t>Paying it back </a:t>
            </a:r>
            <a:endParaRPr sz="1500">
              <a:solidFill>
                <a:schemeClr val="dk1"/>
              </a:solidFill>
              <a:latin typeface="Oswald"/>
              <a:ea typeface="Oswald"/>
              <a:cs typeface="Oswald"/>
              <a:sym typeface="Oswald"/>
            </a:endParaRPr>
          </a:p>
          <a:p>
            <a:pPr indent="-323850" lvl="0" marL="914400" rtl="0" algn="l">
              <a:lnSpc>
                <a:spcPct val="150000"/>
              </a:lnSpc>
              <a:spcBef>
                <a:spcPts val="0"/>
              </a:spcBef>
              <a:spcAft>
                <a:spcPts val="0"/>
              </a:spcAft>
              <a:buClr>
                <a:schemeClr val="dk1"/>
              </a:buClr>
              <a:buSzPts val="1500"/>
              <a:buFont typeface="Oswald"/>
              <a:buAutoNum type="arabicPeriod"/>
            </a:pPr>
            <a:r>
              <a:rPr lang="en" sz="1500">
                <a:solidFill>
                  <a:schemeClr val="dk1"/>
                </a:solidFill>
                <a:latin typeface="Oswald"/>
                <a:ea typeface="Oswald"/>
                <a:cs typeface="Oswald"/>
                <a:sym typeface="Oswald"/>
              </a:rPr>
              <a:t>Paying it forward </a:t>
            </a:r>
            <a:endParaRPr sz="1500">
              <a:solidFill>
                <a:schemeClr val="dk1"/>
              </a:solidFill>
              <a:latin typeface="Oswald"/>
              <a:ea typeface="Oswald"/>
              <a:cs typeface="Oswald"/>
              <a:sym typeface="Oswald"/>
            </a:endParaRPr>
          </a:p>
          <a:p>
            <a:pPr indent="0" lvl="0" marL="0" rtl="0" algn="l">
              <a:lnSpc>
                <a:spcPct val="150000"/>
              </a:lnSpc>
              <a:spcBef>
                <a:spcPts val="800"/>
              </a:spcBef>
              <a:spcAft>
                <a:spcPts val="0"/>
              </a:spcAft>
              <a:buNone/>
            </a:pPr>
            <a:r>
              <a:t/>
            </a:r>
            <a:endParaRPr sz="1500">
              <a:solidFill>
                <a:schemeClr val="dk1"/>
              </a:solidFill>
              <a:latin typeface="Oswald"/>
              <a:ea typeface="Oswald"/>
              <a:cs typeface="Oswald"/>
              <a:sym typeface="Oswald"/>
            </a:endParaRPr>
          </a:p>
          <a:p>
            <a:pPr indent="0" lvl="0" marL="0" rtl="0" algn="l">
              <a:lnSpc>
                <a:spcPct val="150000"/>
              </a:lnSpc>
              <a:spcBef>
                <a:spcPts val="1200"/>
              </a:spcBef>
              <a:spcAft>
                <a:spcPts val="0"/>
              </a:spcAft>
              <a:buNone/>
            </a:pPr>
            <a:r>
              <a:rPr lang="en" sz="1000">
                <a:solidFill>
                  <a:schemeClr val="dk1"/>
                </a:solidFill>
                <a:latin typeface="Oswald"/>
                <a:ea typeface="Oswald"/>
                <a:cs typeface="Oswald"/>
                <a:sym typeface="Oswald"/>
              </a:rPr>
              <a:t>Geher , G. (2014). “How We've Evolved to Pay It Back and Pay It Forward.” </a:t>
            </a:r>
            <a:r>
              <a:rPr i="1" lang="en" sz="1000">
                <a:solidFill>
                  <a:schemeClr val="dk1"/>
                </a:solidFill>
                <a:latin typeface="Oswald"/>
                <a:ea typeface="Oswald"/>
                <a:cs typeface="Oswald"/>
                <a:sym typeface="Oswald"/>
              </a:rPr>
              <a:t>Psychology Today</a:t>
            </a:r>
            <a:r>
              <a:rPr lang="en" sz="1000">
                <a:solidFill>
                  <a:schemeClr val="dk1"/>
                </a:solidFill>
                <a:latin typeface="Oswald"/>
                <a:ea typeface="Oswald"/>
                <a:cs typeface="Oswald"/>
                <a:sym typeface="Oswald"/>
              </a:rPr>
              <a:t>, Sussex Publishers,www.psychologytoday.com/us/blog/darwins-subterranean-world/201407/how-weve-evolved-pay-it-back-and-pay-it-forward. </a:t>
            </a:r>
            <a:endParaRPr sz="1000">
              <a:solidFill>
                <a:schemeClr val="dk1"/>
              </a:solidFill>
              <a:latin typeface="Oswald"/>
              <a:ea typeface="Oswald"/>
              <a:cs typeface="Oswald"/>
              <a:sym typeface="Oswald"/>
            </a:endParaRPr>
          </a:p>
          <a:p>
            <a:pPr indent="0" lvl="0" marL="0" rtl="0" algn="l">
              <a:lnSpc>
                <a:spcPct val="150000"/>
              </a:lnSpc>
              <a:spcBef>
                <a:spcPts val="1200"/>
              </a:spcBef>
              <a:spcAft>
                <a:spcPts val="800"/>
              </a:spcAft>
              <a:buNone/>
            </a:pPr>
            <a:r>
              <a:t/>
            </a:r>
            <a:endParaRPr sz="1500">
              <a:solidFill>
                <a:schemeClr val="dk1"/>
              </a:solidFill>
              <a:latin typeface="Oswald"/>
              <a:ea typeface="Oswald"/>
              <a:cs typeface="Oswald"/>
              <a:sym typeface="Oswa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Hypothesis </a:t>
            </a:r>
            <a:endParaRPr/>
          </a:p>
        </p:txBody>
      </p:sp>
      <p:sp>
        <p:nvSpPr>
          <p:cNvPr id="104" name="Google Shape;104;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None/>
            </a:pPr>
            <a:r>
              <a:t/>
            </a:r>
            <a:endParaRPr sz="2500">
              <a:solidFill>
                <a:srgbClr val="FFFFFF"/>
              </a:solidFill>
              <a:latin typeface="Oswald"/>
              <a:ea typeface="Oswald"/>
              <a:cs typeface="Oswald"/>
              <a:sym typeface="Oswald"/>
            </a:endParaRPr>
          </a:p>
          <a:p>
            <a:pPr indent="0" lvl="0" marL="0" rtl="0" algn="l">
              <a:lnSpc>
                <a:spcPct val="150000"/>
              </a:lnSpc>
              <a:spcBef>
                <a:spcPts val="800"/>
              </a:spcBef>
              <a:spcAft>
                <a:spcPts val="0"/>
              </a:spcAft>
              <a:buNone/>
            </a:pPr>
            <a:r>
              <a:rPr lang="en" sz="2500">
                <a:solidFill>
                  <a:srgbClr val="FFFFFF"/>
                </a:solidFill>
                <a:latin typeface="Oswald"/>
                <a:ea typeface="Oswald"/>
                <a:cs typeface="Oswald"/>
                <a:sym typeface="Oswald"/>
              </a:rPr>
              <a:t>Individuals are more likely to help a target individual who has demonstrated to be helpful in the past</a:t>
            </a:r>
            <a:endParaRPr sz="2500">
              <a:solidFill>
                <a:srgbClr val="FFFFFF"/>
              </a:solidFill>
              <a:latin typeface="Oswald"/>
              <a:ea typeface="Oswald"/>
              <a:cs typeface="Oswald"/>
              <a:sym typeface="Oswald"/>
            </a:endParaRPr>
          </a:p>
          <a:p>
            <a:pPr indent="0" lvl="0" marL="457200" rtl="0" algn="l">
              <a:lnSpc>
                <a:spcPct val="150000"/>
              </a:lnSpc>
              <a:spcBef>
                <a:spcPts val="800"/>
              </a:spcBef>
              <a:spcAft>
                <a:spcPts val="800"/>
              </a:spcAft>
              <a:buNone/>
            </a:pPr>
            <a:r>
              <a:t/>
            </a:r>
            <a:endParaRPr sz="2500">
              <a:solidFill>
                <a:srgbClr val="FFFFFF"/>
              </a:solidFill>
              <a:latin typeface="Oswald"/>
              <a:ea typeface="Oswald"/>
              <a:cs typeface="Oswald"/>
              <a:sym typeface="Oswa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Methodology </a:t>
            </a:r>
            <a:endParaRPr/>
          </a:p>
        </p:txBody>
      </p:sp>
      <p:sp>
        <p:nvSpPr>
          <p:cNvPr id="110" name="Google Shape;110;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50000"/>
              </a:lnSpc>
              <a:spcBef>
                <a:spcPts val="0"/>
              </a:spcBef>
              <a:spcAft>
                <a:spcPts val="0"/>
              </a:spcAft>
              <a:buNone/>
            </a:pPr>
            <a:r>
              <a:rPr lang="en" sz="1500">
                <a:solidFill>
                  <a:srgbClr val="FFFFFF"/>
                </a:solidFill>
                <a:latin typeface="Oswald"/>
                <a:ea typeface="Oswald"/>
                <a:cs typeface="Oswald"/>
                <a:sym typeface="Oswald"/>
              </a:rPr>
              <a:t>Methodology</a:t>
            </a:r>
            <a:r>
              <a:rPr lang="en" sz="1500">
                <a:solidFill>
                  <a:srgbClr val="FFFFFF"/>
                </a:solidFill>
                <a:latin typeface="Oswald"/>
                <a:ea typeface="Oswald"/>
                <a:cs typeface="Oswald"/>
                <a:sym typeface="Oswald"/>
              </a:rPr>
              <a:t> was based off of a study on the evidence of codependency in women with an alcoholic parent</a:t>
            </a:r>
            <a:endParaRPr sz="1500">
              <a:solidFill>
                <a:srgbClr val="FFFFFF"/>
              </a:solidFill>
              <a:latin typeface="Oswald"/>
              <a:ea typeface="Oswald"/>
              <a:cs typeface="Oswald"/>
              <a:sym typeface="Oswald"/>
            </a:endParaRPr>
          </a:p>
          <a:p>
            <a:pPr indent="0" lvl="0" marL="0" rtl="0" algn="l">
              <a:lnSpc>
                <a:spcPct val="150000"/>
              </a:lnSpc>
              <a:spcBef>
                <a:spcPts val="800"/>
              </a:spcBef>
              <a:spcAft>
                <a:spcPts val="0"/>
              </a:spcAft>
              <a:buNone/>
            </a:pPr>
            <a:r>
              <a:t/>
            </a:r>
            <a:endParaRPr sz="1500">
              <a:solidFill>
                <a:srgbClr val="FFFFFF"/>
              </a:solidFill>
              <a:latin typeface="Oswald"/>
              <a:ea typeface="Oswald"/>
              <a:cs typeface="Oswald"/>
              <a:sym typeface="Oswald"/>
            </a:endParaRPr>
          </a:p>
          <a:p>
            <a:pPr indent="-323850" lvl="0" marL="457200" rtl="0" algn="l">
              <a:lnSpc>
                <a:spcPct val="150000"/>
              </a:lnSpc>
              <a:spcBef>
                <a:spcPts val="800"/>
              </a:spcBef>
              <a:spcAft>
                <a:spcPts val="0"/>
              </a:spcAft>
              <a:buClr>
                <a:srgbClr val="FFFFFF"/>
              </a:buClr>
              <a:buSzPts val="1500"/>
              <a:buFont typeface="Oswald"/>
              <a:buChar char="➔"/>
            </a:pPr>
            <a:r>
              <a:rPr lang="en" sz="1500">
                <a:solidFill>
                  <a:srgbClr val="FFFFFF"/>
                </a:solidFill>
                <a:latin typeface="Oswald"/>
                <a:ea typeface="Oswald"/>
                <a:cs typeface="Oswald"/>
                <a:sym typeface="Oswald"/>
              </a:rPr>
              <a:t>study conceptualized codependency and its development among women being raised in an environment of an alcoholic parent.</a:t>
            </a:r>
            <a:endParaRPr sz="1500">
              <a:solidFill>
                <a:srgbClr val="FFFFFF"/>
              </a:solidFill>
              <a:latin typeface="Oswald"/>
              <a:ea typeface="Oswald"/>
              <a:cs typeface="Oswald"/>
              <a:sym typeface="Oswald"/>
            </a:endParaRPr>
          </a:p>
          <a:p>
            <a:pPr indent="0" lvl="0" marL="457200" rtl="0" algn="l">
              <a:lnSpc>
                <a:spcPct val="150000"/>
              </a:lnSpc>
              <a:spcBef>
                <a:spcPts val="800"/>
              </a:spcBef>
              <a:spcAft>
                <a:spcPts val="0"/>
              </a:spcAft>
              <a:buNone/>
            </a:pPr>
            <a:r>
              <a:t/>
            </a:r>
            <a:endParaRPr sz="1500">
              <a:solidFill>
                <a:srgbClr val="FFFFFF"/>
              </a:solidFill>
              <a:latin typeface="Oswald"/>
              <a:ea typeface="Oswald"/>
              <a:cs typeface="Oswald"/>
              <a:sym typeface="Oswald"/>
            </a:endParaRPr>
          </a:p>
          <a:p>
            <a:pPr indent="-323850" lvl="0" marL="457200" rtl="0" algn="l">
              <a:lnSpc>
                <a:spcPct val="150000"/>
              </a:lnSpc>
              <a:spcBef>
                <a:spcPts val="800"/>
              </a:spcBef>
              <a:spcAft>
                <a:spcPts val="0"/>
              </a:spcAft>
              <a:buClr>
                <a:srgbClr val="FFFFFF"/>
              </a:buClr>
              <a:buSzPts val="1500"/>
              <a:buFont typeface="Oswald"/>
              <a:buChar char="➔"/>
            </a:pPr>
            <a:r>
              <a:rPr lang="en" sz="1500">
                <a:solidFill>
                  <a:srgbClr val="FFFFFF"/>
                </a:solidFill>
                <a:latin typeface="Oswald"/>
                <a:ea typeface="Oswald"/>
                <a:cs typeface="Oswald"/>
                <a:sym typeface="Oswald"/>
              </a:rPr>
              <a:t>proposed that women who are used to conforming to the demands of an expolistive person would be more likely to help an experimenter portrayed as exploitative</a:t>
            </a:r>
            <a:endParaRPr>
              <a:solidFill>
                <a:srgbClr val="FFFFFF"/>
              </a:solidFill>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